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media/image2.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jpeg" ContentType="image/jpeg"/>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Hello everyone, my talk is is on Considering the Human Sides of Data Science. My name is Joshua Rosenberg and I am an Assistant Professor of STEM Education at the University of Tennessee, Knoxville, in the United States. I’m honored to be here and am thankful for the chance to develop and share the ideas in this talk.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I’ve deliberately used the term data science in education to be able to delineate two ways data science has been used in education.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Before formally stating the thesis of this talk, I want to discuss a few logistics.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I am a dad and a husband. I love the outdoors. These two pictures are from two places that are special to me. I was reminded of both on the drive here. Big South Fork and the Smokies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I am from Michigan and Knoxville, TN.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My research is broadly focused on teaching, learning and educational systems. I study science education, but also other science, technology, engineering, and mathematics disciplines. I use a range of methods to do so.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I’ve been interested in these topics for some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Here are the three goals for this tak.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First, I want to mention that there have been discussions about the potential of data science for some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There have also been some notable concerns.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The thesis for this talk is as follows. But, I want to use this talk and this retreat to work through and make progress toward some more details about how this can be.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Let me start with a story.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I hope this is helpful to the LEAD graduate school and network and complementary to the talks of others.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 How I've worked toward this goal, sometimes tacitly</a:t>
            </a:r>
          </a:p>
          <a:p>
            <a:pPr/>
            <a:r>
              <a:t>    - Generality and ML work</a:t>
            </a:r>
          </a:p>
          <a:p>
            <a:pPr/>
            <a:r>
              <a:t>        - How it started: text data</a:t>
            </a:r>
          </a:p>
          <a:p>
            <a:pPr/>
            <a:r>
              <a:t>        - How it's going: audio and video data</a:t>
            </a:r>
          </a:p>
          <a:p>
            <a:pPr/>
            <a:r>
              <a:t>    - Bayesian methods</a:t>
            </a:r>
          </a:p>
          <a:p>
            <a:pPr/>
            <a:r>
              <a:t>        - How it started: ESM data</a:t>
            </a:r>
          </a:p>
          <a:p>
            <a:pPr/>
            <a:r>
              <a:t>        - How it's going: Teaching learners about Bayes</a:t>
            </a:r>
          </a:p>
          <a:p>
            <a:pPr/>
            <a:r>
              <a:t>    - ML and AI education</a:t>
            </a:r>
          </a:p>
          <a:p>
            <a:pPr/>
            <a:r>
              <a:t>        - How it started: prediction models </a:t>
            </a:r>
          </a:p>
          <a:p>
            <a:pPr/>
            <a:r>
              <a:t>        - How it's going: Shiyan and others (BJET paper)</a:t>
            </a:r>
          </a:p>
          <a:p>
            <a:pPr/>
            <a:r>
              <a:t>    - Data science and justice</a:t>
            </a:r>
          </a:p>
          <a:p>
            <a:pPr/>
            <a:r>
              <a:t>        - How it started: rubel &amp; phillips</a:t>
            </a:r>
          </a:p>
          <a:p>
            <a:pPr/>
            <a:r>
              <a:t>        - How it's going: kahn, ISLS session </a:t>
            </a:r>
          </a:p>
          <a:p>
            <a:pPr/>
            <a:r>
              <a:t>    - Science education twitter</a:t>
            </a:r>
          </a:p>
          <a:p>
            <a:pPr/>
            <a:r>
              <a:t>        - How it started: #NGSSchat SNA and sentiment analysis</a:t>
            </a:r>
          </a:p>
          <a:p>
            <a:pPr/>
            <a:r>
              <a:t>        - How it's going: privacy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I used experience sampling method research during my doctoral program.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This work began with a text analysis project.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Work has highlighted how data relates to society-wide questions that relate to what is right, or what is just.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Building on work on students modeling data with a predictive goal, recent work examines how to support students to use text to predict outcomes, like whether headlines are lcic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We found that around 4.9 million posts depict (show the face of) students in images. Furthermore, around 725,000 posts identify depicted students by first and last name.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I look forward to learning with and from you about this topic and others over the upcoming days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I was going to start my talk by sharing a chat between myself and an artificial intelligence tool. More on what I mean by artificial intelligence soon. For now, know that this is a “generator”, a language model that generates text. It is called GPT-3 and is available to use for free though a company called open AI. I entered an abstract for this talk, part of which is shown above. Then I asked the first question you see. What should I title a talk with the above abstract?</a:t>
            </a:r>
          </a:p>
          <a:p>
            <a:pPr/>
          </a:p>
          <a:p>
            <a:pPr/>
            <a:r>
              <a:t>The resulting title, which on Open AI’s website is the text that is highlighted green, was pretty good, but I asked a follow up. Could you create a title that’s a bit more interesting or even funny?</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I wanted to see whether we could get to something a bit better. </a:t>
            </a:r>
          </a:p>
          <a:p>
            <a:pPr/>
          </a:p>
          <a:p>
            <a:pPr/>
            <a:r>
              <a:t>Here, I stopped.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I realized that this wasn’t a great way to title a talk—or to start off a talk about the wonders of AI. It was missing a bit about me—how I am coming to this topic. A recent event helped. </a:t>
            </a:r>
          </a:p>
          <a:p>
            <a:pPr/>
          </a:p>
          <a:p>
            <a:pPr/>
            <a:r>
              <a:t>I was a bit anxious coming here. COVID, travel with a young child, a retreat filled with leading scholars hosted by a leading university. Also, my German is not good; I am always in awe of Germans who speak English as fluently as I do.</a:t>
            </a:r>
          </a:p>
          <a:p>
            <a:pPr/>
          </a:p>
          <a:p>
            <a:pPr/>
            <a:r>
              <a:t>You should know I’m a bit of a hippie at heart. When I see the word “natural” on a menu, I am inclined to ordering it. On the way here, I saw a bakery, and I saw the kind of bread that makes my heart sing. Furthermore, it had what seemed to be the word “pure” in its name. What I am looking for! </a:t>
            </a:r>
          </a:p>
          <a:p>
            <a:pPr/>
          </a:p>
          <a:p>
            <a:pPr/>
            <a:r>
              <a:t>I ordered it in German, and the baker was charming. My cousin helped, and I realized after how much more I have to learn, but it was an affirming experience.</a:t>
            </a:r>
          </a:p>
          <a:p>
            <a:pPr/>
          </a:p>
          <a:p>
            <a:pPr/>
            <a:r>
              <a:t>So, I want to say; guten morgen. Ich bin Joshua Rosenberg. I have a lot more to learn about many things, including German language, and this humility carries through this talk.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So, how does this relate to AI, ML, and data? A key punching of this talk ist hat learning a bit, trying to explore these ideas and tools even when we might not want to, can go a long way toward shaping our work and the work of others. Also, drawing on other things as humans is also necessary.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I know that many are already involved with these. For example: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But first, let me try to establish how and why humility can have purchase. I’ll say more on why in a moment, but for now I want to mention that definitions of data science often involve elements like those on this slide. On a scale of 1-10 using your digits, how confident are you in your knowledge of mathematics?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Let me define some key terms.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1E98FD"/>
                    </a:gs>
                    <a:gs pos="100000">
                      <a:srgbClr val="FF00F7"/>
                    </a:gs>
                  </a:gsLst>
                  <a:lin ang="3960000"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 Medium"/>
                <a:ea typeface="Graphik Medium"/>
                <a:cs typeface="Graphik Medium"/>
                <a:sym typeface="Graphik Medium"/>
              </a:defRPr>
            </a:lvl1pPr>
            <a:lvl2pPr marL="0" indent="0" algn="ctr" defTabSz="825500">
              <a:spcBef>
                <a:spcPts val="0"/>
              </a:spcBef>
              <a:buClrTx/>
              <a:buSzTx/>
              <a:buNone/>
              <a:defRPr sz="6400">
                <a:latin typeface="Graphik Medium"/>
                <a:ea typeface="Graphik Medium"/>
                <a:cs typeface="Graphik Medium"/>
                <a:sym typeface="Graphik Medium"/>
              </a:defRPr>
            </a:lvl2pPr>
            <a:lvl3pPr marL="0" indent="0" algn="ctr" defTabSz="825500">
              <a:spcBef>
                <a:spcPts val="0"/>
              </a:spcBef>
              <a:buClrTx/>
              <a:buSzTx/>
              <a:buNone/>
              <a:defRPr sz="6400">
                <a:latin typeface="Graphik Medium"/>
                <a:ea typeface="Graphik Medium"/>
                <a:cs typeface="Graphik Medium"/>
                <a:sym typeface="Graphik Medium"/>
              </a:defRPr>
            </a:lvl3pPr>
            <a:lvl4pPr marL="0" indent="0" algn="ctr" defTabSz="825500">
              <a:spcBef>
                <a:spcPts val="0"/>
              </a:spcBef>
              <a:buClrTx/>
              <a:buSzTx/>
              <a:buNone/>
              <a:defRPr sz="6400">
                <a:latin typeface="Graphik Medium"/>
                <a:ea typeface="Graphik Medium"/>
                <a:cs typeface="Graphik Medium"/>
                <a:sym typeface="Graphik Medium"/>
              </a:defRPr>
            </a:lvl4pPr>
            <a:lvl5pPr marL="0" indent="0" algn="ctr" defTabSz="825500">
              <a:spcBef>
                <a:spcPts val="0"/>
              </a:spcBef>
              <a:buClrTx/>
              <a:buSzTx/>
              <a:buNone/>
              <a:defRPr sz="6400">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Two jellyfish against a pink background"/>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25" name="Two jellyfish touching against a dark blue background"/>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26" name="Two jellyfish against a blue background"/>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Two jellyfish touching against a dark blue background"/>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Two jellyfish against a blue background"/>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vl2pPr marL="0" indent="457200" algn="ctr" defTabSz="825500">
              <a:spcBef>
                <a:spcPts val="0"/>
              </a:spcBef>
              <a:buClrTx/>
              <a:buSzTx/>
              <a:buNone/>
              <a:defRPr sz="5400">
                <a:latin typeface="Graphik Medium"/>
                <a:ea typeface="Graphik Medium"/>
                <a:cs typeface="Graphik Medium"/>
                <a:sym typeface="Graphik Medium"/>
              </a:defRPr>
            </a:lvl2pPr>
            <a:lvl3pPr marL="0" indent="914400" algn="ctr" defTabSz="825500">
              <a:spcBef>
                <a:spcPts val="0"/>
              </a:spcBef>
              <a:buClrTx/>
              <a:buSzTx/>
              <a:buNone/>
              <a:defRPr sz="5400">
                <a:latin typeface="Graphik Medium"/>
                <a:ea typeface="Graphik Medium"/>
                <a:cs typeface="Graphik Medium"/>
                <a:sym typeface="Graphik Medium"/>
              </a:defRPr>
            </a:lvl3pPr>
            <a:lvl4pPr marL="0" indent="1371600" algn="ctr" defTabSz="825500">
              <a:spcBef>
                <a:spcPts val="0"/>
              </a:spcBef>
              <a:buClrTx/>
              <a:buSzTx/>
              <a:buNone/>
              <a:defRPr sz="5400">
                <a:latin typeface="Graphik Medium"/>
                <a:ea typeface="Graphik Medium"/>
                <a:cs typeface="Graphik Medium"/>
                <a:sym typeface="Graphik Medium"/>
              </a:defRPr>
            </a:lvl4pPr>
            <a:lvl5pPr marL="0" indent="1828800" algn="ctr" defTabSz="825500">
              <a:spcBef>
                <a:spcPts val="0"/>
              </a:spcBef>
              <a:buClrTx/>
              <a:buSzTx/>
              <a:buNone/>
              <a:defRPr sz="5400">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Two jellyfish against a pink background"/>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iny.utk.edu/lead-retreat"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cholar.google.com/scholar?hl=en&amp;as_sdt=0,5&amp;q=Learning+Analytics:+Using+Data-Informed+Decision-Making+to+Improve+Teaching+and+Learning:+Maximizing+Student+Engagement,+Motivation,+and+Learning&amp;btnG=" TargetMode="External"/><Relationship Id="rId3" Type="http://schemas.openxmlformats.org/officeDocument/2006/relationships/hyperlink" Target="http://Baker,%20S.,%20&amp;%20Inventado,%20P.%20S.%20(2016).%20Educational%20data%20mining%20and%20learning%20analytics:%20Potentials%20and%20possibilities%20for%20online%20education.%20In%20G.%20Veletsianos%20(Ed.),%20Emergence%20and%20Innovation%20in%20Digital%20Learning%20(83%E2%80%9398).%20doi:10.15215/aupress/9781771991490.01" TargetMode="External"/><Relationship Id="rId4" Type="http://schemas.openxmlformats.org/officeDocument/2006/relationships/hyperlink" Target="https://edtechbooks.org/lidtfoundations/educational_data_mining_and_learning_analytics/simple" TargetMode="External"/><Relationship Id="rId5" Type="http://schemas.openxmlformats.org/officeDocument/2006/relationships/hyperlink" Target="http://www.apple.com"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journals.sagepub.com/doi/full/10.1177/23328584211052055" TargetMode="External"/><Relationship Id="rId4" Type="http://schemas.openxmlformats.org/officeDocument/2006/relationships/hyperlink" Target="https://journals.sagepub.com/doi/pdf/10.1177/23328584211052055" TargetMode="External"/><Relationship Id="rId5" Type="http://schemas.openxmlformats.org/officeDocument/2006/relationships/hyperlink" Target="https://www.tandfonline.com/doi/full/10.1080/10508406.2019.1705664?casa_token=aWMH64fl7-YAAAAA:1YSneo3DiH5ihTJETCGrGTgnVVIlktIEAKdPYrSLtY47rqz6mYV5L3_11lgXdpdtbhsTpjnoQiYSmw"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jpeg"/><Relationship Id="rId4"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tif"/><Relationship Id="rId4"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tandfonline.com/doi/pdf/10.1198/tast.2010.09132" TargetMode="External"/><Relationship Id="rId4" Type="http://schemas.openxmlformats.org/officeDocument/2006/relationships/hyperlink" Target="https://www.amstat.org/education/guidelines-for-assessment-and-instruction-in-statistics-education-(gaise)-reports" TargetMode="External"/><Relationship Id="rId5" Type="http://schemas.openxmlformats.org/officeDocument/2006/relationships/hyperlink" Target="https://www.tandfonline.com/doi/pdf/10.1080/00031305.2015.1077729" TargetMode="External"/><Relationship Id="rId6" Type="http://schemas.openxmlformats.org/officeDocument/2006/relationships/hyperlink" Target="https://scholar.google.com/scholar?hl=en&amp;as_sdt=0,43&amp;q=hardin+temple+lang+nolan&amp;btnG=" TargetMode="External"/><Relationship Id="rId7" Type="http://schemas.openxmlformats.org/officeDocument/2006/relationships/hyperlink" Target="https://journals.sagepub.com/doi/full/10.1177/00317217211043627?casa_token=vlyHRHc_rzoAAAAA:Pe1CDsxuGI2ve2sxBQnlBiZAA-SHA6tKeDfjRO8S6M5eCecHpX8GGWJv8S5BFCohp3yH2Et1uszaMw" TargetMode="External"/><Relationship Id="rId8" Type="http://schemas.openxmlformats.org/officeDocument/2006/relationships/hyperlink" Target="https://www.tandfonline.com/doi/full/10.1080/1046560X.2020.1814980" TargetMode="External"/><Relationship Id="rId9" Type="http://schemas.openxmlformats.org/officeDocument/2006/relationships/hyperlink" Target="https://www.google.com/books/edition/Research_Methods_in_Learning_Design_and/lyX5DwAAQBAJ?hl=en&amp;gbpv=1&amp;dq=making+data+science+count+rosenberg&amp;pg=PT88&amp;printsec=frontcover" TargetMode="External"/><Relationship Id="rId10" Type="http://schemas.openxmlformats.org/officeDocument/2006/relationships/hyperlink" Target="http://www.apple.com"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tandfonline.com/doi/full/10.1080/10508406.2019.1705665" TargetMode="External"/><Relationship Id="rId4" Type="http://schemas.openxmlformats.org/officeDocument/2006/relationships/hyperlink" Target="http://www.apple.com" TargetMode="External"/><Relationship Id="rId5" Type="http://schemas.openxmlformats.org/officeDocument/2006/relationships/hyperlink" Target="https://www.google.com/books/edition/Data_Feminism/x5nSDwAAQBAJ?hl=en&amp;gbpv=1&amp;dq=data+feminism&amp;pg=PR7&amp;printsec=frontcover"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hyperlink" Target="https://osf.io/pj2v8/" TargetMode="External"/><Relationship Id="rId5" Type="http://schemas.openxmlformats.org/officeDocument/2006/relationships/hyperlink" Target="https://github.com/picsul/short-message-survey" TargetMode="External"/><Relationship Id="rId6"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hyperlink" Target="https://link.springer.com/article/10.1007/s10956-020-09862-4#Tab3" TargetMode="External"/><Relationship Id="rId5" Type="http://schemas.openxmlformats.org/officeDocument/2006/relationships/image" Target="../media/image10.png"/><Relationship Id="rId6" Type="http://schemas.openxmlformats.org/officeDocument/2006/relationships/hyperlink" Target="https://tca2.education.illinois.edu/" TargetMode="External"/><Relationship Id="rId7" Type="http://schemas.openxmlformats.org/officeDocument/2006/relationships/hyperlink" Target="https://faast.shinyapps.io/generality-shiny/"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tandfonline.com/doi/full/10.1080/07370008.2015.1118691?casa_token=FxlZ7QeMSmgAAAAA:h2bD2PztJS7AiXOjJJK-J169hI7t58_ayp7u7vVyctPwGoHzWnbpirwLH7BrtCH8zaUWukbW4scPmQ" TargetMode="External"/><Relationship Id="rId4" Type="http://schemas.openxmlformats.org/officeDocument/2006/relationships/image" Target="../media/image11.png"/><Relationship Id="rId5" Type="http://schemas.openxmlformats.org/officeDocument/2006/relationships/hyperlink" Target="https://www.tandfonline.com/doi/full/10.1080/07370008.2016.1210418"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jstor.org/stable/pdf/3233463.pdf?casa_token=32mM1sEetREAAAAA:t1kgsBN9453tZlUSrYJWdUuMKlgJ-if-F-5jFm0oG3dcfnPiNQV5qC6roJASfgiC15S7svfVjUnVE4DEmTn6sByRtxykA82uRj7HGE04bvNMUdcqa04n" TargetMode="External"/><Relationship Id="rId4"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onlinelibrary.wiley.com/doi/pdf/10.1002/tea.21660?casa_token=zUzETHmMGp4AAAAA:BJXK5NvgoHe0QJdXC6Sg3QimMLJzgotJLF24AOX9Lo9Z-702fxMtlILriWE0S3FOB4yHBrPcHChGPbE" TargetMode="External"/><Relationship Id="rId4" Type="http://schemas.openxmlformats.org/officeDocument/2006/relationships/hyperlink" Target="https://journals.sagepub.com/doi/pdf/10.1177/23328584211024261" TargetMode="External"/><Relationship Id="rId5" Type="http://schemas.openxmlformats.org/officeDocument/2006/relationships/image" Target="../media/image13.png"/><Relationship Id="rId6" Type="http://schemas.openxmlformats.org/officeDocument/2006/relationships/hyperlink" Target="https://edarxiv.org/j89pf/"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nlinelibrary.wiley.com/doi/abs/10.1002/tea.20311"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amazon.de/Age-I-Kissinger-Henry/dp/1529375983/ref=asc_df_1529375983/?tag=googshopde-21&amp;linkCode=df0&amp;hvadid=546595362221&amp;hvpos=&amp;hvnetw=g&amp;hvrand=7881817552166063518&amp;hvpone=&amp;hvptwo=&amp;hvqmt=&amp;hvdev=c&amp;hvdvcmdl=&amp;hvlocint=&amp;hvlocphy=9042269&amp;hvtargid=pla-1423708895446&amp;psc=1&amp;th=1&amp;psc=1"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joshuamrosenberg.com" TargetMode="External"/><Relationship Id="rId3" Type="http://schemas.openxmlformats.org/officeDocument/2006/relationships/hyperlink" Target="mailto:jmrosenberg@utk.edu" TargetMode="External"/><Relationship Id="rId4" Type="http://schemas.openxmlformats.org/officeDocument/2006/relationships/hyperlink" Target="https://tiny.utk.edu/lead-retreat"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I and ML and Data! Oh My!"/>
          <p:cNvSpPr txBox="1"/>
          <p:nvPr>
            <p:ph type="ctrTitle"/>
          </p:nvPr>
        </p:nvSpPr>
        <p:spPr>
          <a:xfrm>
            <a:off x="1270000" y="-469048"/>
            <a:ext cx="21844000" cy="3879454"/>
          </a:xfrm>
          <a:prstGeom prst="rect">
            <a:avLst/>
          </a:prstGeom>
        </p:spPr>
        <p:txBody>
          <a:bodyPr/>
          <a:lstStyle>
            <a:lvl1pPr>
              <a:defRPr>
                <a:solidFill>
                  <a:schemeClr val="accent1">
                    <a:lumOff val="13575"/>
                  </a:schemeClr>
                </a:solidFill>
              </a:defRPr>
            </a:lvl1pPr>
          </a:lstStyle>
          <a:p>
            <a:pPr/>
            <a:r>
              <a:t>AI and ML and Data! Oh My!</a:t>
            </a:r>
          </a:p>
        </p:txBody>
      </p:sp>
      <p:sp>
        <p:nvSpPr>
          <p:cNvPr id="152" name="Presentation at the LEAD Graduate School and Research Network Retreat 2022-04-27…"/>
          <p:cNvSpPr txBox="1"/>
          <p:nvPr>
            <p:ph type="body" idx="21"/>
          </p:nvPr>
        </p:nvSpPr>
        <p:spPr>
          <a:xfrm>
            <a:off x="1580921" y="9863219"/>
            <a:ext cx="21222158" cy="2098789"/>
          </a:xfrm>
          <a:prstGeom prst="rect">
            <a:avLst/>
          </a:prstGeom>
          <a:extLst>
            <a:ext uri="{C572A759-6A51-4108-AA02-DFA0A04FC94B}">
              <ma14:wrappingTextBoxFlag xmlns:ma14="http://schemas.microsoft.com/office/mac/drawingml/2011/main" val="1"/>
            </a:ext>
          </a:extLst>
        </p:spPr>
        <p:txBody>
          <a:bodyPr/>
          <a:lstStyle/>
          <a:p>
            <a:pPr/>
          </a:p>
          <a:p>
            <a:pPr/>
            <a:r>
              <a:t>Presentation at the LEAD Graduate School and Research Network Retreat 2022-04-27</a:t>
            </a:r>
          </a:p>
          <a:p>
            <a:pPr/>
            <a:r>
              <a:t>Slides: </a:t>
            </a:r>
            <a:r>
              <a:rPr u="sng">
                <a:hlinkClick r:id="rId3" invalidUrl="" action="" tgtFrame="" tooltip="" history="1" highlightClick="0" endSnd="0"/>
              </a:rPr>
              <a:t>https://tiny.utk.edu/lead-retreat</a:t>
            </a:r>
          </a:p>
        </p:txBody>
      </p:sp>
      <p:sp>
        <p:nvSpPr>
          <p:cNvPr id="153" name="Supporting Teachers’ and Learners’ Work by Considering the Human Sides of Data Science"/>
          <p:cNvSpPr txBox="1"/>
          <p:nvPr>
            <p:ph type="subTitle" sz="quarter" idx="1"/>
          </p:nvPr>
        </p:nvSpPr>
        <p:spPr>
          <a:xfrm>
            <a:off x="1270000" y="4094607"/>
            <a:ext cx="21844000" cy="2512353"/>
          </a:xfrm>
          <a:prstGeom prst="rect">
            <a:avLst/>
          </a:prstGeom>
        </p:spPr>
        <p:txBody>
          <a:bodyPr/>
          <a:lstStyle/>
          <a:p>
            <a:pPr/>
            <a:r>
              <a:t>Supporting Teachers’ and Learners’ Work by Considering the Human Sides of Data Science</a:t>
            </a:r>
          </a:p>
        </p:txBody>
      </p:sp>
      <p:sp>
        <p:nvSpPr>
          <p:cNvPr id="154" name="Joshua M. Rosenberg, Ph.D.…"/>
          <p:cNvSpPr txBox="1"/>
          <p:nvPr/>
        </p:nvSpPr>
        <p:spPr>
          <a:xfrm>
            <a:off x="6151213" y="7291161"/>
            <a:ext cx="12081574" cy="1887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latin typeface="Graphik Medium"/>
                <a:ea typeface="Graphik Medium"/>
                <a:cs typeface="Graphik Medium"/>
                <a:sym typeface="Graphik Medium"/>
              </a:defRPr>
            </a:pPr>
            <a:r>
              <a:t>Joshua M. Rosenberg, Ph.D.</a:t>
            </a:r>
          </a:p>
          <a:p>
            <a:pPr>
              <a:defRPr sz="3500">
                <a:latin typeface="Graphik Medium"/>
                <a:ea typeface="Graphik Medium"/>
                <a:cs typeface="Graphik Medium"/>
                <a:sym typeface="Graphik Medium"/>
              </a:defRPr>
            </a:pPr>
            <a:r>
              <a:t>Department of Theory and Practice in Teacher Education</a:t>
            </a:r>
          </a:p>
          <a:p>
            <a:pPr>
              <a:defRPr sz="3500">
                <a:latin typeface="Graphik Medium"/>
                <a:ea typeface="Graphik Medium"/>
                <a:cs typeface="Graphik Medium"/>
                <a:sym typeface="Graphik Medium"/>
              </a:defRPr>
            </a:pPr>
            <a:r>
              <a:t>University of Tennessee, Knoxville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efining some terms"/>
          <p:cNvSpPr txBox="1"/>
          <p:nvPr>
            <p:ph type="title"/>
          </p:nvPr>
        </p:nvSpPr>
        <p:spPr>
          <a:prstGeom prst="rect">
            <a:avLst/>
          </a:prstGeom>
        </p:spPr>
        <p:txBody>
          <a:bodyPr/>
          <a:lstStyle/>
          <a:p>
            <a:pPr/>
            <a:r>
              <a:t>Defining some terms</a:t>
            </a:r>
          </a:p>
        </p:txBody>
      </p:sp>
      <p:sp>
        <p:nvSpPr>
          <p:cNvPr id="204"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205" name="By using the term, Artificial Intelligence (AI), I refer to simulating human intelligence through the use of computers…"/>
          <p:cNvSpPr txBox="1"/>
          <p:nvPr>
            <p:ph type="body" idx="1"/>
          </p:nvPr>
        </p:nvSpPr>
        <p:spPr>
          <a:xfrm>
            <a:off x="1270000" y="4001514"/>
            <a:ext cx="21844000" cy="8432801"/>
          </a:xfrm>
          <a:prstGeom prst="rect">
            <a:avLst/>
          </a:prstGeom>
        </p:spPr>
        <p:txBody>
          <a:bodyPr/>
          <a:lstStyle/>
          <a:p>
            <a:pPr/>
            <a:r>
              <a:t>By using the term, </a:t>
            </a:r>
            <a:r>
              <a:rPr b="1"/>
              <a:t>Artificial Intelligence (AI)</a:t>
            </a:r>
            <a:r>
              <a:t>, I refer to simulating human intelligence through the use of computers</a:t>
            </a:r>
          </a:p>
          <a:p>
            <a:pPr/>
            <a:r>
              <a:t>By, </a:t>
            </a:r>
            <a:r>
              <a:rPr b="1"/>
              <a:t>Machine Learning (ML)</a:t>
            </a:r>
            <a:r>
              <a:t>, I am referring to a subset of AI focused on how computers acquire new information/knowledge</a:t>
            </a:r>
          </a:p>
          <a:p>
            <a:pPr/>
            <a:r>
              <a:t>By </a:t>
            </a:r>
            <a:r>
              <a:rPr b="1"/>
              <a:t>Data Science</a:t>
            </a:r>
            <a:r>
              <a:t>, I am describing analytic approaches that involve statistics and computers/computation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here is this work taking place?"/>
          <p:cNvSpPr txBox="1"/>
          <p:nvPr>
            <p:ph type="title"/>
          </p:nvPr>
        </p:nvSpPr>
        <p:spPr>
          <a:prstGeom prst="rect">
            <a:avLst/>
          </a:prstGeom>
        </p:spPr>
        <p:txBody>
          <a:bodyPr/>
          <a:lstStyle/>
          <a:p>
            <a:pPr/>
            <a:r>
              <a:t>Where is this work taking place?</a:t>
            </a:r>
          </a:p>
        </p:txBody>
      </p:sp>
      <p:sp>
        <p:nvSpPr>
          <p:cNvPr id="210"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211" name="The Learning Analytics (LA) community focuses primarily but not only on data from learning management systems, especially in higher education settings (Wise, 2019)…"/>
          <p:cNvSpPr txBox="1"/>
          <p:nvPr>
            <p:ph type="body" idx="1"/>
          </p:nvPr>
        </p:nvSpPr>
        <p:spPr>
          <a:xfrm>
            <a:off x="1270000" y="4001514"/>
            <a:ext cx="21844000" cy="8432801"/>
          </a:xfrm>
          <a:prstGeom prst="rect">
            <a:avLst/>
          </a:prstGeom>
        </p:spPr>
        <p:txBody>
          <a:bodyPr/>
          <a:lstStyle/>
          <a:p>
            <a:pPr/>
            <a:r>
              <a:t>The </a:t>
            </a:r>
            <a:r>
              <a:rPr b="1"/>
              <a:t>Learning Analytics</a:t>
            </a:r>
            <a:r>
              <a:t> (LA)</a:t>
            </a:r>
            <a:r>
              <a:rPr b="1"/>
              <a:t> </a:t>
            </a:r>
            <a:r>
              <a:t>community focuses primarily but not only on data from learning management systems, especially in higher education settings </a:t>
            </a:r>
            <a:r>
              <a:rPr sz="2400" u="sng">
                <a:hlinkClick r:id="rId2" invalidUrl="" action="" tgtFrame="" tooltip="" history="1" highlightClick="0" endSnd="0"/>
              </a:rPr>
              <a:t>(Wise, 2019)</a:t>
            </a:r>
          </a:p>
          <a:p>
            <a:pPr/>
            <a:r>
              <a:t>The </a:t>
            </a:r>
            <a:r>
              <a:rPr b="1"/>
              <a:t>Educational Data Mining </a:t>
            </a:r>
            <a:r>
              <a:t>(EDM) community focuses primarily but not only on data from educational technology tools, often through a highly technical lens </a:t>
            </a:r>
            <a:r>
              <a:rPr sz="2400"/>
              <a:t>(</a:t>
            </a:r>
            <a:r>
              <a:rPr sz="2400" u="sng">
                <a:hlinkClick r:id="rId3" invalidUrl="" action="" tgtFrame="" tooltip="" history="1" highlightClick="0" endSnd="0"/>
              </a:rPr>
              <a:t>Baker and Inventado, 2016</a:t>
            </a:r>
            <a:r>
              <a:rPr sz="2400"/>
              <a:t>)</a:t>
            </a:r>
          </a:p>
          <a:p>
            <a:pPr marL="0" indent="0">
              <a:buClrTx/>
              <a:buSzTx/>
              <a:buNone/>
            </a:pPr>
            <a:r>
              <a:t>Scholarship often cuts across these fast-developing fields </a:t>
            </a:r>
            <a:r>
              <a:rPr sz="2400"/>
              <a:t>(e.g., </a:t>
            </a:r>
            <a:r>
              <a:rPr sz="2400" u="sng">
                <a:hlinkClick r:id="rId4" invalidUrl="" action="" tgtFrame="" tooltip="" history="1" highlightClick="0" endSnd="0"/>
              </a:rPr>
              <a:t>Baker &amp; Inventado, 2016</a:t>
            </a:r>
            <a:r>
              <a:rPr sz="2400"/>
              <a:t>; </a:t>
            </a:r>
            <a:r>
              <a:rPr sz="2400" u="sng">
                <a:hlinkClick r:id="rId5" invalidUrl="" action="" tgtFrame="" tooltip="" history="1" highlightClick="0" endSnd="0"/>
              </a:rPr>
              <a:t>Baker &amp; Siemens, 2012</a:t>
            </a:r>
            <a:r>
              <a:rPr sz="2400"/>
              <a:t>; </a:t>
            </a:r>
            <a:r>
              <a:rPr sz="2400" u="sng">
                <a:hlinkClick r:id="rId5" invalidUrl="" action="" tgtFrame="" tooltip="" history="1" highlightClick="0" endSnd="0"/>
              </a:rPr>
              <a:t>Fischer et al. 2020</a:t>
            </a:r>
            <a:r>
              <a:rPr sz="2400"/>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here is this work taking place?"/>
          <p:cNvSpPr txBox="1"/>
          <p:nvPr>
            <p:ph type="title"/>
          </p:nvPr>
        </p:nvSpPr>
        <p:spPr>
          <a:prstGeom prst="rect">
            <a:avLst/>
          </a:prstGeom>
        </p:spPr>
        <p:txBody>
          <a:bodyPr/>
          <a:lstStyle/>
          <a:p>
            <a:pPr/>
            <a:r>
              <a:t>Where is this work taking place?</a:t>
            </a:r>
          </a:p>
        </p:txBody>
      </p:sp>
      <p:sp>
        <p:nvSpPr>
          <p:cNvPr id="214"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215" name="The community exploring data science in education has two foci:…"/>
          <p:cNvSpPr txBox="1"/>
          <p:nvPr>
            <p:ph type="body" idx="1"/>
          </p:nvPr>
        </p:nvSpPr>
        <p:spPr>
          <a:xfrm>
            <a:off x="1270000" y="4001514"/>
            <a:ext cx="21844000" cy="8432801"/>
          </a:xfrm>
          <a:prstGeom prst="rect">
            <a:avLst/>
          </a:prstGeom>
        </p:spPr>
        <p:txBody>
          <a:bodyPr/>
          <a:lstStyle/>
          <a:p>
            <a:pPr/>
            <a:r>
              <a:t>The</a:t>
            </a:r>
            <a:r>
              <a:rPr b="1"/>
              <a:t> </a:t>
            </a:r>
            <a:r>
              <a:t>community exploring </a:t>
            </a:r>
            <a:r>
              <a:rPr i="1"/>
              <a:t>data science in</a:t>
            </a:r>
            <a:r>
              <a:t> </a:t>
            </a:r>
            <a:r>
              <a:rPr i="1"/>
              <a:t>education</a:t>
            </a:r>
            <a:r>
              <a:t> has two foci:</a:t>
            </a:r>
          </a:p>
          <a:p>
            <a:pPr lvl="1" marL="1778000" indent="-889000">
              <a:buClrTx/>
              <a:buAutoNum type="arabicPeriod" startAt="1"/>
            </a:pPr>
            <a:r>
              <a:rPr b="1"/>
              <a:t>Educational Data Science </a:t>
            </a:r>
            <a:r>
              <a:t>(EDS), focusing on using data science tools to support research </a:t>
            </a:r>
            <a:r>
              <a:rPr sz="2400"/>
              <a:t>(</a:t>
            </a:r>
            <a:r>
              <a:rPr sz="2400" u="sng">
                <a:hlinkClick r:id="rId3" invalidUrl="" action="" tgtFrame="" tooltip="" history="1" highlightClick="0" endSnd="0"/>
              </a:rPr>
              <a:t>McFarland et al., 2021</a:t>
            </a:r>
            <a:r>
              <a:rPr sz="2400"/>
              <a:t>)</a:t>
            </a:r>
          </a:p>
          <a:p>
            <a:pPr lvl="3">
              <a:defRPr sz="3600"/>
            </a:pPr>
            <a:r>
              <a:t>“. . . it is an umbrella for a fleet of new computational techniques being used to identify new forms of data, measures, descriptives, predictions, and experiments in education.” (</a:t>
            </a:r>
            <a:r>
              <a:rPr u="sng">
                <a:hlinkClick r:id="rId4" invalidUrl="" action="" tgtFrame="" tooltip="" history="1" highlightClick="0" endSnd="0"/>
              </a:rPr>
              <a:t>McFarland et al. (2021)</a:t>
            </a:r>
          </a:p>
          <a:p>
            <a:pPr lvl="1" marL="1778000" indent="-889000">
              <a:buClrTx/>
              <a:buAutoNum type="arabicPeriod" startAt="1"/>
            </a:pPr>
            <a:r>
              <a:rPr b="1"/>
              <a:t>Data Science Education </a:t>
            </a:r>
            <a:r>
              <a:t>(DSE), exploring data science as a context for learning </a:t>
            </a:r>
            <a:r>
              <a:rPr sz="2400"/>
              <a:t>(</a:t>
            </a:r>
            <a:r>
              <a:rPr sz="2400" u="sng">
                <a:hlinkClick r:id="rId5" invalidUrl="" action="" tgtFrame="" tooltip="" history="1" highlightClick="0" endSnd="0"/>
              </a:rPr>
              <a:t>Wilkerson &amp; Polman, 2019</a:t>
            </a:r>
            <a:r>
              <a:rPr sz="2400"/>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ome logistics"/>
          <p:cNvSpPr txBox="1"/>
          <p:nvPr>
            <p:ph type="title"/>
          </p:nvPr>
        </p:nvSpPr>
        <p:spPr>
          <a:xfrm>
            <a:off x="1270000" y="3879711"/>
            <a:ext cx="21844000" cy="3873501"/>
          </a:xfrm>
          <a:prstGeom prst="rect">
            <a:avLst/>
          </a:prstGeom>
        </p:spPr>
        <p:txBody>
          <a:bodyPr/>
          <a:lstStyle>
            <a:lvl1pPr>
              <a:defRPr>
                <a:solidFill>
                  <a:schemeClr val="accent1">
                    <a:lumOff val="13575"/>
                  </a:schemeClr>
                </a:solidFill>
              </a:defRPr>
            </a:lvl1pPr>
          </a:lstStyle>
          <a:p>
            <a:pPr/>
            <a:r>
              <a:t>Some logistics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 bit about me"/>
          <p:cNvSpPr txBox="1"/>
          <p:nvPr>
            <p:ph type="title"/>
          </p:nvPr>
        </p:nvSpPr>
        <p:spPr>
          <a:prstGeom prst="rect">
            <a:avLst/>
          </a:prstGeom>
        </p:spPr>
        <p:txBody>
          <a:bodyPr/>
          <a:lstStyle/>
          <a:p>
            <a:pPr/>
            <a:r>
              <a:t>A bit about me</a:t>
            </a:r>
          </a:p>
        </p:txBody>
      </p:sp>
      <p:sp>
        <p:nvSpPr>
          <p:cNvPr id="224" name="Some logis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logistics</a:t>
            </a:r>
          </a:p>
        </p:txBody>
      </p:sp>
      <p:pic>
        <p:nvPicPr>
          <p:cNvPr id="225" name="PXL_20220108_190746322.PORTRAIT (2).jpg" descr="PXL_20220108_190746322.PORTRAIT (2).jpg"/>
          <p:cNvPicPr>
            <a:picLocks noChangeAspect="1"/>
          </p:cNvPicPr>
          <p:nvPr/>
        </p:nvPicPr>
        <p:blipFill>
          <a:blip r:embed="rId3">
            <a:extLst/>
          </a:blip>
          <a:stretch>
            <a:fillRect/>
          </a:stretch>
        </p:blipFill>
        <p:spPr>
          <a:xfrm>
            <a:off x="13200791" y="4753983"/>
            <a:ext cx="5598729" cy="7467568"/>
          </a:xfrm>
          <a:prstGeom prst="rect">
            <a:avLst/>
          </a:prstGeom>
          <a:ln w="12700">
            <a:miter lim="400000"/>
          </a:ln>
        </p:spPr>
      </p:pic>
      <p:pic>
        <p:nvPicPr>
          <p:cNvPr id="226" name="PXL_20211107_174711645.PORTRAIT.jpg" descr="PXL_20211107_174711645.PORTRAIT.jpg"/>
          <p:cNvPicPr>
            <a:picLocks noChangeAspect="1"/>
          </p:cNvPicPr>
          <p:nvPr/>
        </p:nvPicPr>
        <p:blipFill>
          <a:blip r:embed="rId4">
            <a:extLst/>
          </a:blip>
          <a:stretch>
            <a:fillRect/>
          </a:stretch>
        </p:blipFill>
        <p:spPr>
          <a:xfrm>
            <a:off x="6069859" y="5146811"/>
            <a:ext cx="5009692" cy="668191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 bit about from where I come"/>
          <p:cNvSpPr txBox="1"/>
          <p:nvPr>
            <p:ph type="title"/>
          </p:nvPr>
        </p:nvSpPr>
        <p:spPr>
          <a:prstGeom prst="rect">
            <a:avLst/>
          </a:prstGeom>
        </p:spPr>
        <p:txBody>
          <a:bodyPr/>
          <a:lstStyle/>
          <a:p>
            <a:pPr/>
            <a:r>
              <a:t>A bit about from where I come</a:t>
            </a:r>
          </a:p>
        </p:txBody>
      </p:sp>
      <p:sp>
        <p:nvSpPr>
          <p:cNvPr id="231" name="Some logis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logistics</a:t>
            </a:r>
          </a:p>
        </p:txBody>
      </p:sp>
      <p:pic>
        <p:nvPicPr>
          <p:cNvPr id="232" name="2022-04-26_20-28-07.png" descr="2022-04-26_20-28-07.png"/>
          <p:cNvPicPr>
            <a:picLocks noChangeAspect="1"/>
          </p:cNvPicPr>
          <p:nvPr/>
        </p:nvPicPr>
        <p:blipFill>
          <a:blip r:embed="rId3">
            <a:extLst/>
          </a:blip>
          <a:stretch>
            <a:fillRect/>
          </a:stretch>
        </p:blipFill>
        <p:spPr>
          <a:xfrm>
            <a:off x="1510038" y="4596840"/>
            <a:ext cx="8585201" cy="5029201"/>
          </a:xfrm>
          <a:prstGeom prst="rect">
            <a:avLst/>
          </a:prstGeom>
          <a:ln w="12700">
            <a:miter lim="400000"/>
          </a:ln>
        </p:spPr>
      </p:pic>
      <p:pic>
        <p:nvPicPr>
          <p:cNvPr id="233" name="2022-04-26_20-27-37.png" descr="2022-04-26_20-27-37.png"/>
          <p:cNvPicPr>
            <a:picLocks noChangeAspect="1"/>
          </p:cNvPicPr>
          <p:nvPr/>
        </p:nvPicPr>
        <p:blipFill>
          <a:blip r:embed="rId4">
            <a:extLst/>
          </a:blip>
          <a:stretch>
            <a:fillRect/>
          </a:stretch>
        </p:blipFill>
        <p:spPr>
          <a:xfrm>
            <a:off x="11222356" y="4023289"/>
            <a:ext cx="11760201" cy="87630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 bit more about me"/>
          <p:cNvSpPr txBox="1"/>
          <p:nvPr>
            <p:ph type="title"/>
          </p:nvPr>
        </p:nvSpPr>
        <p:spPr>
          <a:prstGeom prst="rect">
            <a:avLst/>
          </a:prstGeom>
        </p:spPr>
        <p:txBody>
          <a:bodyPr/>
          <a:lstStyle/>
          <a:p>
            <a:pPr/>
            <a:r>
              <a:t>A bit more about me</a:t>
            </a:r>
          </a:p>
        </p:txBody>
      </p:sp>
      <p:sp>
        <p:nvSpPr>
          <p:cNvPr id="238" name="Some logis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logistics</a:t>
            </a:r>
          </a:p>
        </p:txBody>
      </p:sp>
      <p:sp>
        <p:nvSpPr>
          <p:cNvPr id="239" name="Topically, I study teaching, learning, and educational systems…"/>
          <p:cNvSpPr txBox="1"/>
          <p:nvPr>
            <p:ph type="body" sz="half" idx="1"/>
          </p:nvPr>
        </p:nvSpPr>
        <p:spPr>
          <a:xfrm>
            <a:off x="1270000" y="3971994"/>
            <a:ext cx="10834197" cy="8432801"/>
          </a:xfrm>
          <a:prstGeom prst="rect">
            <a:avLst/>
          </a:prstGeom>
        </p:spPr>
        <p:txBody>
          <a:bodyPr/>
          <a:lstStyle/>
          <a:p>
            <a:pPr/>
            <a:r>
              <a:t>Topically, I study teaching, learning, and educational systems </a:t>
            </a:r>
          </a:p>
          <a:p>
            <a:pPr/>
            <a:r>
              <a:t>I focus on </a:t>
            </a:r>
            <a:r>
              <a:rPr b="1"/>
              <a:t>science education and data science in education</a:t>
            </a:r>
            <a:r>
              <a:t>, but I also explore STEM disciplines</a:t>
            </a:r>
          </a:p>
          <a:p>
            <a:pPr/>
            <a:r>
              <a:t>I do so using a range of methods, but my strengths are in computation-rich approaches</a:t>
            </a:r>
          </a:p>
        </p:txBody>
      </p:sp>
      <p:pic>
        <p:nvPicPr>
          <p:cNvPr id="240" name="Image" descr="Image"/>
          <p:cNvPicPr>
            <a:picLocks noChangeAspect="1"/>
          </p:cNvPicPr>
          <p:nvPr/>
        </p:nvPicPr>
        <p:blipFill>
          <a:blip r:embed="rId3">
            <a:extLst/>
          </a:blip>
          <a:stretch>
            <a:fillRect/>
          </a:stretch>
        </p:blipFill>
        <p:spPr>
          <a:xfrm>
            <a:off x="13583121" y="3659973"/>
            <a:ext cx="9063233" cy="6396054"/>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16181234" y="10091253"/>
            <a:ext cx="3867005" cy="306328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nd how I became interested in these topics"/>
          <p:cNvSpPr txBox="1"/>
          <p:nvPr>
            <p:ph type="title"/>
          </p:nvPr>
        </p:nvSpPr>
        <p:spPr>
          <a:prstGeom prst="rect">
            <a:avLst/>
          </a:prstGeom>
        </p:spPr>
        <p:txBody>
          <a:bodyPr/>
          <a:lstStyle/>
          <a:p>
            <a:pPr/>
            <a:r>
              <a:t>And how I became interested in these topics</a:t>
            </a:r>
          </a:p>
        </p:txBody>
      </p:sp>
      <p:sp>
        <p:nvSpPr>
          <p:cNvPr id="246" name="Some logis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logistics</a:t>
            </a:r>
          </a:p>
        </p:txBody>
      </p:sp>
      <p:sp>
        <p:nvSpPr>
          <p:cNvPr id="247" name="2011: Saw high school students become proud of a graph they created…"/>
          <p:cNvSpPr txBox="1"/>
          <p:nvPr>
            <p:ph type="body" idx="1"/>
          </p:nvPr>
        </p:nvSpPr>
        <p:spPr>
          <a:xfrm>
            <a:off x="1270000" y="3971994"/>
            <a:ext cx="21534737" cy="8432801"/>
          </a:xfrm>
          <a:prstGeom prst="rect">
            <a:avLst/>
          </a:prstGeom>
        </p:spPr>
        <p:txBody>
          <a:bodyPr/>
          <a:lstStyle/>
          <a:p>
            <a:pPr/>
            <a:r>
              <a:rPr i="1"/>
              <a:t>2011</a:t>
            </a:r>
            <a:r>
              <a:t>: Saw high school students become proud of a graph they created</a:t>
            </a:r>
          </a:p>
          <a:p>
            <a:pPr/>
            <a:r>
              <a:rPr i="1"/>
              <a:t>2014</a:t>
            </a:r>
            <a:r>
              <a:t>: Learned R in a class on multi-level modeling</a:t>
            </a:r>
          </a:p>
          <a:p>
            <a:pPr/>
            <a:r>
              <a:rPr i="1"/>
              <a:t>2015</a:t>
            </a:r>
            <a:r>
              <a:t>: Was exposed to educational research on students’ </a:t>
            </a:r>
            <a:r>
              <a:rPr i="1"/>
              <a:t>data modeling</a:t>
            </a:r>
            <a:endParaRPr i="1"/>
          </a:p>
          <a:p>
            <a:pPr/>
            <a:r>
              <a:rPr i="1"/>
              <a:t>2015-Present</a:t>
            </a:r>
            <a:r>
              <a:t>: Engaged in cycles of learning, applying, and learning more around the topic of </a:t>
            </a:r>
            <a:r>
              <a:rPr i="1"/>
              <a:t>data science in education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Goals for today"/>
          <p:cNvSpPr txBox="1"/>
          <p:nvPr>
            <p:ph type="title"/>
          </p:nvPr>
        </p:nvSpPr>
        <p:spPr>
          <a:prstGeom prst="rect">
            <a:avLst/>
          </a:prstGeom>
        </p:spPr>
        <p:txBody>
          <a:bodyPr/>
          <a:lstStyle/>
          <a:p>
            <a:pPr/>
            <a:r>
              <a:t>Goals for today</a:t>
            </a:r>
          </a:p>
        </p:txBody>
      </p:sp>
      <p:sp>
        <p:nvSpPr>
          <p:cNvPr id="252" name="Some logis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logistics</a:t>
            </a:r>
          </a:p>
        </p:txBody>
      </p:sp>
      <p:sp>
        <p:nvSpPr>
          <p:cNvPr id="253" name="Articulate a thesis about the nature of data science in education…"/>
          <p:cNvSpPr txBox="1"/>
          <p:nvPr>
            <p:ph type="body" idx="1"/>
          </p:nvPr>
        </p:nvSpPr>
        <p:spPr>
          <a:prstGeom prst="rect">
            <a:avLst/>
          </a:prstGeom>
        </p:spPr>
        <p:txBody>
          <a:bodyPr/>
          <a:lstStyle/>
          <a:p>
            <a:pPr marL="889000" indent="-889000">
              <a:buClrTx/>
              <a:buAutoNum type="arabicPeriod" startAt="1"/>
            </a:pPr>
            <a:r>
              <a:rPr b="1"/>
              <a:t>Articulate a thesis</a:t>
            </a:r>
            <a:r>
              <a:t> about the nature of data science in education</a:t>
            </a:r>
          </a:p>
          <a:p>
            <a:pPr marL="889000" indent="-889000">
              <a:buClrTx/>
              <a:buAutoNum type="arabicPeriod" startAt="1"/>
            </a:pPr>
            <a:r>
              <a:rPr b="1"/>
              <a:t>Describe some prior research</a:t>
            </a:r>
            <a:r>
              <a:t> (mine and others’) that speaks to this thesis</a:t>
            </a:r>
          </a:p>
          <a:p>
            <a:pPr marL="889000" indent="-889000">
              <a:buClrTx/>
              <a:buAutoNum type="arabicPeriod" startAt="1"/>
            </a:pPr>
            <a:r>
              <a:rPr b="1"/>
              <a:t>Work toward a model</a:t>
            </a:r>
            <a:r>
              <a:rPr i="1"/>
              <a:t> </a:t>
            </a:r>
            <a:r>
              <a:t>of how humans can use machines for research in a cooperative mode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hesis"/>
          <p:cNvSpPr txBox="1"/>
          <p:nvPr>
            <p:ph type="title"/>
          </p:nvPr>
        </p:nvSpPr>
        <p:spPr>
          <a:prstGeom prst="rect">
            <a:avLst/>
          </a:prstGeom>
        </p:spPr>
        <p:txBody>
          <a:bodyPr/>
          <a:lstStyle>
            <a:lvl1pPr>
              <a:defRPr>
                <a:solidFill>
                  <a:schemeClr val="accent1">
                    <a:lumOff val="13575"/>
                  </a:schemeClr>
                </a:solidFill>
              </a:defRPr>
            </a:lvl1pPr>
          </a:lstStyle>
          <a:p>
            <a:pPr/>
            <a:r>
              <a:t>Thesis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 Story"/>
          <p:cNvSpPr txBox="1"/>
          <p:nvPr>
            <p:ph type="title"/>
          </p:nvPr>
        </p:nvSpPr>
        <p:spPr>
          <a:xfrm>
            <a:off x="1270000" y="3879711"/>
            <a:ext cx="21844000" cy="3873501"/>
          </a:xfrm>
          <a:prstGeom prst="rect">
            <a:avLst/>
          </a:prstGeom>
        </p:spPr>
        <p:txBody>
          <a:bodyPr/>
          <a:lstStyle>
            <a:lvl1pPr>
              <a:defRPr>
                <a:solidFill>
                  <a:schemeClr val="accent1">
                    <a:lumOff val="13575"/>
                  </a:schemeClr>
                </a:solidFill>
              </a:defRPr>
            </a:lvl1pPr>
          </a:lstStyle>
          <a:p>
            <a:pPr/>
            <a:r>
              <a:t>A Story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he potential of data science"/>
          <p:cNvSpPr txBox="1"/>
          <p:nvPr>
            <p:ph type="title"/>
          </p:nvPr>
        </p:nvSpPr>
        <p:spPr>
          <a:prstGeom prst="rect">
            <a:avLst/>
          </a:prstGeom>
        </p:spPr>
        <p:txBody>
          <a:bodyPr/>
          <a:lstStyle/>
          <a:p>
            <a:pPr/>
            <a:r>
              <a:t>The potential of data science</a:t>
            </a:r>
          </a:p>
        </p:txBody>
      </p:sp>
      <p:sp>
        <p:nvSpPr>
          <p:cNvPr id="260" name="The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Thesis</a:t>
            </a:r>
          </a:p>
        </p:txBody>
      </p:sp>
      <p:sp>
        <p:nvSpPr>
          <p:cNvPr id="261" name="“ . . .the digital age is having a profound impact on statistics and the nature of data analysis, and these changes necessitate reevaluation of the training and education practices in statistics.…"/>
          <p:cNvSpPr txBox="1"/>
          <p:nvPr>
            <p:ph type="body" idx="1"/>
          </p:nvPr>
        </p:nvSpPr>
        <p:spPr>
          <a:xfrm>
            <a:off x="1270000" y="3848100"/>
            <a:ext cx="21844000" cy="8432800"/>
          </a:xfrm>
          <a:prstGeom prst="rect">
            <a:avLst/>
          </a:prstGeom>
        </p:spPr>
        <p:txBody>
          <a:bodyPr/>
          <a:lstStyle/>
          <a:p>
            <a:pPr lvl="1"/>
            <a:r>
              <a:t>“ . . .</a:t>
            </a:r>
            <a:r>
              <a:rPr b="1"/>
              <a:t>the digital age is having a profound impact on statistics and the nature of data analysis</a:t>
            </a:r>
            <a:r>
              <a:t>, and these changes necessitate reevaluation of the training and </a:t>
            </a:r>
            <a:r>
              <a:rPr i="1"/>
              <a:t>education practices</a:t>
            </a:r>
            <a:r>
              <a:t> in statistics.</a:t>
            </a:r>
          </a:p>
          <a:p>
            <a:pPr lvl="1"/>
            <a:r>
              <a:t>“In particular, </a:t>
            </a:r>
            <a:r>
              <a:rPr b="1"/>
              <a:t>computing is an increasingly important and necessary aspect of a statistician’s work</a:t>
            </a:r>
            <a:r>
              <a:t>, and needs to be incorporated more fully into statistics </a:t>
            </a:r>
            <a:r>
              <a:rPr i="1"/>
              <a:t>training</a:t>
            </a:r>
            <a:r>
              <a:t>.”</a:t>
            </a:r>
          </a:p>
          <a:p>
            <a:pPr lvl="1" marL="0" indent="558800" algn="ctr">
              <a:buSzTx/>
              <a:buNone/>
              <a:defRPr sz="2600"/>
            </a:pPr>
            <a:r>
              <a:rPr u="sng">
                <a:hlinkClick r:id="rId3" invalidUrl="" action="" tgtFrame="" tooltip="" history="1" highlightClick="0" endSnd="0"/>
              </a:rPr>
              <a:t>Nolan and Temple Lang (2012)</a:t>
            </a:r>
            <a:r>
              <a:t>, </a:t>
            </a:r>
            <a:r>
              <a:rPr i="1"/>
              <a:t>The American Statistician</a:t>
            </a:r>
          </a:p>
        </p:txBody>
      </p:sp>
      <p:sp>
        <p:nvSpPr>
          <p:cNvPr id="262" name="See also: Bargagliotti et al. (2021), Hardin et al. (2015), Hardin et al. (2021), LaMar &amp; Boaler (2021), Lee &amp; Campbell (2020), Rosenberg et al. (2020), Wilkerson &amp; Polman (2018)"/>
          <p:cNvSpPr txBox="1"/>
          <p:nvPr/>
        </p:nvSpPr>
        <p:spPr>
          <a:xfrm>
            <a:off x="1540956" y="10976718"/>
            <a:ext cx="21302087" cy="1724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117600" indent="-558800" algn="l" defTabSz="2438400">
              <a:spcBef>
                <a:spcPts val="2400"/>
              </a:spcBef>
              <a:buClr>
                <a:srgbClr val="000000"/>
              </a:buClr>
              <a:buSzPct val="100000"/>
              <a:buChar char="•"/>
              <a:defRPr sz="3200"/>
            </a:pPr>
          </a:p>
          <a:p>
            <a:pPr lvl="1" defTabSz="2438400">
              <a:spcBef>
                <a:spcPts val="2400"/>
              </a:spcBef>
            </a:pPr>
            <a:r>
              <a:rPr i="1"/>
              <a:t>See also</a:t>
            </a:r>
            <a:r>
              <a:t>: </a:t>
            </a:r>
            <a:r>
              <a:rPr u="sng">
                <a:hlinkClick r:id="rId4" invalidUrl="" action="" tgtFrame="" tooltip="" history="1" highlightClick="0" endSnd="0"/>
              </a:rPr>
              <a:t>Bargagliotti et al. (2021)</a:t>
            </a:r>
            <a:r>
              <a:t>, </a:t>
            </a:r>
            <a:r>
              <a:rPr u="sng">
                <a:hlinkClick r:id="rId5" invalidUrl="" action="" tgtFrame="" tooltip="" history="1" highlightClick="0" endSnd="0"/>
              </a:rPr>
              <a:t>Hardin et al. (2015)</a:t>
            </a:r>
            <a:r>
              <a:t>, </a:t>
            </a:r>
            <a:r>
              <a:rPr u="sng">
                <a:hlinkClick r:id="rId6" invalidUrl="" action="" tgtFrame="" tooltip="" history="1" highlightClick="0" endSnd="0"/>
              </a:rPr>
              <a:t>Hardin et al. (2021)</a:t>
            </a:r>
            <a:r>
              <a:t>, </a:t>
            </a:r>
            <a:r>
              <a:rPr u="sng">
                <a:hlinkClick r:id="rId7" invalidUrl="" action="" tgtFrame="" tooltip="" history="1" highlightClick="0" endSnd="0"/>
              </a:rPr>
              <a:t>LaMar &amp; Boaler (2021)</a:t>
            </a:r>
            <a:r>
              <a:t>, </a:t>
            </a:r>
            <a:r>
              <a:rPr u="sng">
                <a:hlinkClick r:id="rId8" invalidUrl="" action="" tgtFrame="" tooltip="" history="1" highlightClick="0" endSnd="0"/>
              </a:rPr>
              <a:t>Lee &amp; Campbell (2020)</a:t>
            </a:r>
            <a:r>
              <a:t>, </a:t>
            </a:r>
            <a:r>
              <a:rPr u="sng">
                <a:hlinkClick r:id="rId9" invalidUrl="" action="" tgtFrame="" tooltip="" history="1" highlightClick="0" endSnd="0"/>
              </a:rPr>
              <a:t>Rosenberg et al. (2020)</a:t>
            </a:r>
            <a:r>
              <a:t>, </a:t>
            </a:r>
            <a:r>
              <a:rPr u="sng">
                <a:hlinkClick r:id="rId10" invalidUrl="" action="" tgtFrame="" tooltip="" history="1" highlightClick="0" endSnd="0"/>
              </a:rPr>
              <a:t>Wilkerson &amp; Polman (2018)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Others have expressed some caution"/>
          <p:cNvSpPr txBox="1"/>
          <p:nvPr>
            <p:ph type="title"/>
          </p:nvPr>
        </p:nvSpPr>
        <p:spPr>
          <a:prstGeom prst="rect">
            <a:avLst/>
          </a:prstGeom>
        </p:spPr>
        <p:txBody>
          <a:bodyPr/>
          <a:lstStyle/>
          <a:p>
            <a:pPr/>
            <a:r>
              <a:t>Others have expressed some caution</a:t>
            </a:r>
          </a:p>
        </p:txBody>
      </p:sp>
      <p:sp>
        <p:nvSpPr>
          <p:cNvPr id="267" name="The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Thesis</a:t>
            </a:r>
          </a:p>
        </p:txBody>
      </p:sp>
      <p:sp>
        <p:nvSpPr>
          <p:cNvPr id="268" name="Is data science education really that different from statistics education? (Rubin, 2019)…"/>
          <p:cNvSpPr txBox="1"/>
          <p:nvPr>
            <p:ph type="body" idx="1"/>
          </p:nvPr>
        </p:nvSpPr>
        <p:spPr>
          <a:prstGeom prst="rect">
            <a:avLst/>
          </a:prstGeom>
        </p:spPr>
        <p:txBody>
          <a:bodyPr/>
          <a:lstStyle/>
          <a:p>
            <a:pPr/>
            <a:r>
              <a:t>Is data science education really that different from statistics education? </a:t>
            </a:r>
            <a:r>
              <a:rPr sz="2400" u="sng">
                <a:hlinkClick r:id="rId3" invalidUrl="" action="" tgtFrame="" tooltip="" history="1" highlightClick="0" endSnd="0"/>
              </a:rPr>
              <a:t>(Rubin, 2019)</a:t>
            </a:r>
          </a:p>
          <a:p>
            <a:pPr/>
            <a:r>
              <a:t>How should we think about the factors influencing how students engage with data? </a:t>
            </a:r>
            <a:r>
              <a:rPr sz="2400"/>
              <a:t>(</a:t>
            </a:r>
            <a:r>
              <a:rPr sz="2400" u="sng">
                <a:hlinkClick r:id="rId4" invalidUrl="" action="" tgtFrame="" tooltip="" history="1" highlightClick="0" endSnd="0"/>
              </a:rPr>
              <a:t>Lee et al., 2021</a:t>
            </a:r>
            <a:r>
              <a:rPr sz="2400"/>
              <a:t>)</a:t>
            </a:r>
          </a:p>
          <a:p>
            <a:pPr/>
            <a:r>
              <a:t>Who benefits from abundant data and computing power?</a:t>
            </a:r>
            <a:r>
              <a:rPr sz="2400"/>
              <a:t> (</a:t>
            </a:r>
            <a:r>
              <a:rPr sz="2400" u="sng">
                <a:hlinkClick r:id="rId5" invalidUrl="" action="" tgtFrame="" tooltip="" history="1" highlightClick="0" endSnd="0"/>
              </a:rPr>
              <a:t>D’Ignazio &amp; Klein, 2020</a:t>
            </a:r>
            <a:r>
              <a:rPr sz="2400"/>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An initial attempt at a thesis"/>
          <p:cNvSpPr txBox="1"/>
          <p:nvPr>
            <p:ph type="title"/>
          </p:nvPr>
        </p:nvSpPr>
        <p:spPr>
          <a:prstGeom prst="rect">
            <a:avLst/>
          </a:prstGeom>
        </p:spPr>
        <p:txBody>
          <a:bodyPr/>
          <a:lstStyle/>
          <a:p>
            <a:pPr/>
            <a:r>
              <a:t>An initial attempt at a thesis</a:t>
            </a:r>
          </a:p>
        </p:txBody>
      </p:sp>
      <p:sp>
        <p:nvSpPr>
          <p:cNvPr id="273" name="The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Thesis</a:t>
            </a:r>
          </a:p>
        </p:txBody>
      </p:sp>
      <p:sp>
        <p:nvSpPr>
          <p:cNvPr id="274" name="Educational data science has a role in education, but how we do this work matters in terms of impact sustainability over time…"/>
          <p:cNvSpPr txBox="1"/>
          <p:nvPr>
            <p:ph type="body" idx="1"/>
          </p:nvPr>
        </p:nvSpPr>
        <p:spPr>
          <a:xfrm>
            <a:off x="1270000" y="4001514"/>
            <a:ext cx="21409915" cy="8432801"/>
          </a:xfrm>
          <a:prstGeom prst="rect">
            <a:avLst/>
          </a:prstGeom>
        </p:spPr>
        <p:txBody>
          <a:bodyPr/>
          <a:lstStyle/>
          <a:p>
            <a:pPr/>
            <a:r>
              <a:t>Educational data science has a role in education, but </a:t>
            </a:r>
            <a:r>
              <a:rPr b="1"/>
              <a:t>how we do this work matters </a:t>
            </a:r>
            <a:r>
              <a:t>in terms of impact sustainability over time</a:t>
            </a:r>
          </a:p>
          <a:p>
            <a:pPr/>
            <a:r>
              <a:t>But, I want to use this retreat to rethink this work and progress toward a model of what this “how” can look like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hy does this matter?"/>
          <p:cNvSpPr txBox="1"/>
          <p:nvPr>
            <p:ph type="title"/>
          </p:nvPr>
        </p:nvSpPr>
        <p:spPr>
          <a:prstGeom prst="rect">
            <a:avLst/>
          </a:prstGeom>
        </p:spPr>
        <p:txBody>
          <a:bodyPr/>
          <a:lstStyle/>
          <a:p>
            <a:pPr/>
            <a:r>
              <a:t>Why does this matter?</a:t>
            </a:r>
          </a:p>
        </p:txBody>
      </p:sp>
      <p:sp>
        <p:nvSpPr>
          <p:cNvPr id="279" name="The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Thesis</a:t>
            </a:r>
          </a:p>
        </p:txBody>
      </p:sp>
      <p:sp>
        <p:nvSpPr>
          <p:cNvPr id="280" name="To step back from this thesis, I hope working toward this model can inform the work of the LEAD Graduate School and Research Network (and this retreat)…"/>
          <p:cNvSpPr txBox="1"/>
          <p:nvPr>
            <p:ph type="body" idx="1"/>
          </p:nvPr>
        </p:nvSpPr>
        <p:spPr>
          <a:xfrm>
            <a:off x="1270000" y="4001514"/>
            <a:ext cx="21081994" cy="8432801"/>
          </a:xfrm>
          <a:prstGeom prst="rect">
            <a:avLst/>
          </a:prstGeom>
        </p:spPr>
        <p:txBody>
          <a:bodyPr/>
          <a:lstStyle/>
          <a:p>
            <a:pPr/>
            <a:r>
              <a:t>To step back from this thesis, </a:t>
            </a:r>
            <a:r>
              <a:rPr b="1"/>
              <a:t>I hope working toward this model can inform the work of the LEAD Graduate School and Research Network </a:t>
            </a:r>
            <a:r>
              <a:t>(and this retreat) </a:t>
            </a:r>
          </a:p>
          <a:p>
            <a:pPr/>
            <a:r>
              <a:t>I also hope to </a:t>
            </a:r>
            <a:r>
              <a:rPr b="1"/>
              <a:t>complement the talks of other scholars</a:t>
            </a:r>
            <a:r>
              <a:t>—external and members of the network</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Prior Research"/>
          <p:cNvSpPr txBox="1"/>
          <p:nvPr>
            <p:ph type="title"/>
          </p:nvPr>
        </p:nvSpPr>
        <p:spPr>
          <a:prstGeom prst="rect">
            <a:avLst/>
          </a:prstGeom>
        </p:spPr>
        <p:txBody>
          <a:bodyPr/>
          <a:lstStyle>
            <a:lvl1pPr>
              <a:defRPr>
                <a:solidFill>
                  <a:schemeClr val="accent1">
                    <a:lumOff val="13575"/>
                  </a:schemeClr>
                </a:solidFill>
              </a:defRPr>
            </a:lvl1pPr>
          </a:lstStyle>
          <a:p>
            <a:pPr/>
            <a:r>
              <a:t>Prior Research</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upporting learners’ to use Bayesian methods"/>
          <p:cNvSpPr txBox="1"/>
          <p:nvPr>
            <p:ph type="title"/>
          </p:nvPr>
        </p:nvSpPr>
        <p:spPr>
          <a:prstGeom prst="rect">
            <a:avLst/>
          </a:prstGeom>
        </p:spPr>
        <p:txBody>
          <a:bodyPr/>
          <a:lstStyle>
            <a:lvl1pPr defTabSz="808990">
              <a:defRPr spc="-246" sz="8232"/>
            </a:lvl1pPr>
          </a:lstStyle>
          <a:p>
            <a:pPr/>
            <a:r>
              <a:t>Supporting learners’ to use Bayesian methods</a:t>
            </a:r>
          </a:p>
        </p:txBody>
      </p:sp>
      <p:sp>
        <p:nvSpPr>
          <p:cNvPr id="289" name="Prior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Prior research</a:t>
            </a:r>
          </a:p>
        </p:txBody>
      </p:sp>
      <p:pic>
        <p:nvPicPr>
          <p:cNvPr id="290" name="esm-iccs.png" descr="esm-iccs.png"/>
          <p:cNvPicPr>
            <a:picLocks noChangeAspect="1"/>
          </p:cNvPicPr>
          <p:nvPr/>
        </p:nvPicPr>
        <p:blipFill>
          <a:blip r:embed="rId3">
            <a:extLst/>
          </a:blip>
          <a:stretch>
            <a:fillRect/>
          </a:stretch>
        </p:blipFill>
        <p:spPr>
          <a:xfrm>
            <a:off x="3770086" y="3606512"/>
            <a:ext cx="7758904" cy="7758904"/>
          </a:xfrm>
          <a:prstGeom prst="rect">
            <a:avLst/>
          </a:prstGeom>
          <a:ln w="12700">
            <a:miter lim="400000"/>
          </a:ln>
        </p:spPr>
      </p:pic>
      <p:sp>
        <p:nvSpPr>
          <p:cNvPr id="291" name="Rosenberg et al. (2020), How does situational engagement vary between learners, situations, and classrooms? (NSF-supported; see: https://github.com/picsul/short-message-survey)"/>
          <p:cNvSpPr txBox="1"/>
          <p:nvPr/>
        </p:nvSpPr>
        <p:spPr>
          <a:xfrm>
            <a:off x="3770086" y="11377331"/>
            <a:ext cx="7758904" cy="16733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a:pPr>
            <a:r>
              <a:rPr u="sng">
                <a:hlinkClick r:id="rId4" invalidUrl="" action="" tgtFrame="" tooltip="" history="1" highlightClick="0" endSnd="0"/>
              </a:rPr>
              <a:t>Rosenberg et al. (2020), How does situational engagement vary between learners, situations, and classrooms?</a:t>
            </a:r>
            <a:r>
              <a:t> </a:t>
            </a:r>
            <a:r>
              <a:rPr i="0"/>
              <a:t>(NSF-supported; see: </a:t>
            </a:r>
            <a:r>
              <a:rPr u="sng">
                <a:hlinkClick r:id="rId5" invalidUrl="" action="" tgtFrame="" tooltip="" history="1" highlightClick="0" endSnd="0"/>
              </a:rPr>
              <a:t>https://github.com/picsul/short-message-survey</a:t>
            </a:r>
            <a:r>
              <a:rPr i="0"/>
              <a:t>)</a:t>
            </a:r>
          </a:p>
        </p:txBody>
      </p:sp>
      <p:pic>
        <p:nvPicPr>
          <p:cNvPr id="292" name="Screen Shot 2022-04-26 at 10.33.56 PM.png" descr="Screen Shot 2022-04-26 at 10.33.56 PM.png"/>
          <p:cNvPicPr>
            <a:picLocks noChangeAspect="1"/>
          </p:cNvPicPr>
          <p:nvPr/>
        </p:nvPicPr>
        <p:blipFill>
          <a:blip r:embed="rId6">
            <a:extLst/>
          </a:blip>
          <a:stretch>
            <a:fillRect/>
          </a:stretch>
        </p:blipFill>
        <p:spPr>
          <a:xfrm>
            <a:off x="15904371" y="2783393"/>
            <a:ext cx="6090680" cy="9405143"/>
          </a:xfrm>
          <a:prstGeom prst="rect">
            <a:avLst/>
          </a:prstGeom>
          <a:ln w="12700">
            <a:miter lim="400000"/>
          </a:ln>
        </p:spPr>
      </p:pic>
      <p:sp>
        <p:nvSpPr>
          <p:cNvPr id="293" name="Rosenberg et al. (2022), Making Sense of Uncertainty in the Science Classroom: A Bayesian Approach"/>
          <p:cNvSpPr txBox="1"/>
          <p:nvPr/>
        </p:nvSpPr>
        <p:spPr>
          <a:xfrm>
            <a:off x="16219211" y="12158524"/>
            <a:ext cx="5461001" cy="12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u="sng">
                <a:hlinkClick r:id="rId4" invalidUrl="" action="" tgtFrame="" tooltip="" history="1" highlightClick="0" endSnd="0"/>
              </a:defRPr>
            </a:lvl1pPr>
          </a:lstStyle>
          <a:p>
            <a:pPr>
              <a:defRPr u="none"/>
            </a:pPr>
            <a:r>
              <a:rPr u="sng">
                <a:hlinkClick r:id="rId4" invalidUrl="" action="" tgtFrame="" tooltip="" history="1" highlightClick="0" endSnd="0"/>
              </a:rPr>
              <a:t>Rosenberg et al. (2022), Making Sense of Uncertainty in the Science Classroom: A Bayesian Approach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Combining qualitative and machine learning methods"/>
          <p:cNvSpPr txBox="1"/>
          <p:nvPr>
            <p:ph type="title"/>
          </p:nvPr>
        </p:nvSpPr>
        <p:spPr>
          <a:prstGeom prst="rect">
            <a:avLst/>
          </a:prstGeom>
        </p:spPr>
        <p:txBody>
          <a:bodyPr/>
          <a:lstStyle>
            <a:lvl1pPr defTabSz="685165">
              <a:defRPr spc="-209" sz="6972"/>
            </a:lvl1pPr>
          </a:lstStyle>
          <a:p>
            <a:pPr/>
            <a:r>
              <a:t>Combining qualitative and machine learning methods</a:t>
            </a:r>
          </a:p>
        </p:txBody>
      </p:sp>
      <p:sp>
        <p:nvSpPr>
          <p:cNvPr id="298" name="Prior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Prior research</a:t>
            </a:r>
          </a:p>
        </p:txBody>
      </p:sp>
      <p:pic>
        <p:nvPicPr>
          <p:cNvPr id="299" name="Screen Shot 2022-04-26 at 10.27.09 PM.png" descr="Screen Shot 2022-04-26 at 10.27.09 PM.png"/>
          <p:cNvPicPr>
            <a:picLocks noChangeAspect="1"/>
          </p:cNvPicPr>
          <p:nvPr/>
        </p:nvPicPr>
        <p:blipFill>
          <a:blip r:embed="rId3">
            <a:extLst/>
          </a:blip>
          <a:stretch>
            <a:fillRect/>
          </a:stretch>
        </p:blipFill>
        <p:spPr>
          <a:xfrm>
            <a:off x="632594" y="3587064"/>
            <a:ext cx="10934701" cy="3446966"/>
          </a:xfrm>
          <a:prstGeom prst="rect">
            <a:avLst/>
          </a:prstGeom>
          <a:ln w="12700">
            <a:miter lim="400000"/>
          </a:ln>
        </p:spPr>
      </p:pic>
      <p:sp>
        <p:nvSpPr>
          <p:cNvPr id="300" name="Rosenberg &amp; Krist (2021), Combining Machine Learning and Qualitative Methods to Elaborate Students’ Ideas About the Generality of their Model-Based Explanations"/>
          <p:cNvSpPr txBox="1"/>
          <p:nvPr/>
        </p:nvSpPr>
        <p:spPr>
          <a:xfrm>
            <a:off x="632594" y="7238341"/>
            <a:ext cx="10934701" cy="12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u="sng">
                <a:hlinkClick r:id="rId4" invalidUrl="" action="" tgtFrame="" tooltip="" history="1" highlightClick="0" endSnd="0"/>
              </a:defRPr>
            </a:lvl1pPr>
          </a:lstStyle>
          <a:p>
            <a:pPr>
              <a:defRPr u="none"/>
            </a:pPr>
            <a:r>
              <a:rPr u="sng">
                <a:hlinkClick r:id="rId4" invalidUrl="" action="" tgtFrame="" tooltip="" history="1" highlightClick="0" endSnd="0"/>
              </a:rPr>
              <a:t>Rosenberg &amp; Krist (2021), Combining Machine Learning and Qualitative Methods to Elaborate Students’ Ideas About the Generality of their Model-Based Explanations </a:t>
            </a:r>
          </a:p>
        </p:txBody>
      </p:sp>
      <p:pic>
        <p:nvPicPr>
          <p:cNvPr id="301" name="Screen Shot 2022-04-26 at 10.28.28 PM.png" descr="Screen Shot 2022-04-26 at 10.28.28 PM.png"/>
          <p:cNvPicPr>
            <a:picLocks noChangeAspect="1"/>
          </p:cNvPicPr>
          <p:nvPr/>
        </p:nvPicPr>
        <p:blipFill>
          <a:blip r:embed="rId5">
            <a:extLst/>
          </a:blip>
          <a:stretch>
            <a:fillRect/>
          </a:stretch>
        </p:blipFill>
        <p:spPr>
          <a:xfrm>
            <a:off x="12330160" y="3909417"/>
            <a:ext cx="10934701" cy="7886701"/>
          </a:xfrm>
          <a:prstGeom prst="rect">
            <a:avLst/>
          </a:prstGeom>
          <a:ln w="12700">
            <a:miter lim="400000"/>
          </a:ln>
        </p:spPr>
      </p:pic>
      <p:sp>
        <p:nvSpPr>
          <p:cNvPr id="302" name="Theory-based Computational Analysis of Classroom Audiovisual Data (NSF-supported)"/>
          <p:cNvSpPr txBox="1"/>
          <p:nvPr/>
        </p:nvSpPr>
        <p:spPr>
          <a:xfrm>
            <a:off x="12485669" y="12084953"/>
            <a:ext cx="9819531" cy="885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a:pPr>
            <a:r>
              <a:rPr u="sng">
                <a:hlinkClick r:id="rId6" invalidUrl="" action="" tgtFrame="" tooltip="" history="1" highlightClick="0" endSnd="0"/>
              </a:rPr>
              <a:t>Theory-based Computational Analysis of Classroom Audiovisual Data</a:t>
            </a:r>
            <a:r>
              <a:t> (NSF-supported)</a:t>
            </a:r>
          </a:p>
        </p:txBody>
      </p:sp>
      <p:sp>
        <p:nvSpPr>
          <p:cNvPr id="303" name="https://faast.shinyapps.io/generality-shiny/"/>
          <p:cNvSpPr txBox="1"/>
          <p:nvPr/>
        </p:nvSpPr>
        <p:spPr>
          <a:xfrm>
            <a:off x="2862488" y="8722304"/>
            <a:ext cx="6180736"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7" invalidUrl="" action="" tgtFrame="" tooltip="" history="1" highlightClick="0" endSnd="0"/>
              </a:defRPr>
            </a:lvl1pPr>
          </a:lstStyle>
          <a:p>
            <a:pPr>
              <a:defRPr u="none"/>
            </a:pPr>
            <a:r>
              <a:rPr u="sng">
                <a:hlinkClick r:id="rId7" invalidUrl="" action="" tgtFrame="" tooltip="" history="1" highlightClick="0" endSnd="0"/>
              </a:rPr>
              <a:t>https://faast.shinyapps.io/generality-shiny/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Exploring justice through data science"/>
          <p:cNvSpPr txBox="1"/>
          <p:nvPr>
            <p:ph type="title"/>
          </p:nvPr>
        </p:nvSpPr>
        <p:spPr>
          <a:prstGeom prst="rect">
            <a:avLst/>
          </a:prstGeom>
        </p:spPr>
        <p:txBody>
          <a:bodyPr/>
          <a:lstStyle/>
          <a:p>
            <a:pPr/>
            <a:r>
              <a:t>Exploring justice through data science</a:t>
            </a:r>
          </a:p>
        </p:txBody>
      </p:sp>
      <p:sp>
        <p:nvSpPr>
          <p:cNvPr id="308" name="Prior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Prior research</a:t>
            </a:r>
          </a:p>
        </p:txBody>
      </p:sp>
      <p:sp>
        <p:nvSpPr>
          <p:cNvPr id="309" name="Rubel et al. (2016), Teaching Mathematics for Spatial Justice: An Investigation of the Lottery"/>
          <p:cNvSpPr txBox="1"/>
          <p:nvPr/>
        </p:nvSpPr>
        <p:spPr>
          <a:xfrm>
            <a:off x="4990309" y="10463446"/>
            <a:ext cx="5609957" cy="12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u="sng">
                <a:hlinkClick r:id="rId3" invalidUrl="" action="" tgtFrame="" tooltip="" history="1" highlightClick="0" endSnd="0"/>
              </a:defRPr>
            </a:lvl1pPr>
          </a:lstStyle>
          <a:p>
            <a:pPr>
              <a:defRPr u="none"/>
            </a:pPr>
            <a:r>
              <a:rPr u="sng">
                <a:hlinkClick r:id="rId3" invalidUrl="" action="" tgtFrame="" tooltip="" history="1" highlightClick="0" endSnd="0"/>
              </a:rPr>
              <a:t>Rubel et al. (2016), Teaching Mathematics for Spatial Justice: An Investigation of the Lottery</a:t>
            </a:r>
          </a:p>
        </p:txBody>
      </p:sp>
      <p:pic>
        <p:nvPicPr>
          <p:cNvPr id="310" name="Screen Shot 2022-04-26 at 10.45.41 PM.png" descr="Screen Shot 2022-04-26 at 10.45.41 PM.png"/>
          <p:cNvPicPr>
            <a:picLocks noChangeAspect="1"/>
          </p:cNvPicPr>
          <p:nvPr/>
        </p:nvPicPr>
        <p:blipFill>
          <a:blip r:embed="rId4">
            <a:extLst/>
          </a:blip>
          <a:stretch>
            <a:fillRect/>
          </a:stretch>
        </p:blipFill>
        <p:spPr>
          <a:xfrm>
            <a:off x="1676870" y="3935402"/>
            <a:ext cx="12236835" cy="6255993"/>
          </a:xfrm>
          <a:prstGeom prst="rect">
            <a:avLst/>
          </a:prstGeom>
          <a:ln w="12700">
            <a:miter lim="400000"/>
          </a:ln>
        </p:spPr>
      </p:pic>
      <p:sp>
        <p:nvSpPr>
          <p:cNvPr id="311" name="“And notice it’s ranked number one in certain areas, right. Uh, ok and let’s look—so it’s orange around Inglewood and here this area between Compton and Carson.”…"/>
          <p:cNvSpPr txBox="1"/>
          <p:nvPr/>
        </p:nvSpPr>
        <p:spPr>
          <a:xfrm>
            <a:off x="16380882" y="5015841"/>
            <a:ext cx="5609956" cy="69438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pPr>
            <a:r>
              <a:t>“And notice </a:t>
            </a:r>
            <a:r>
              <a:rPr b="1"/>
              <a:t>it’s ranked number one in certain areas, right</a:t>
            </a:r>
            <a:r>
              <a:t>. Uh, ok and let’s look—so it’s orange around Inglewood and here this area between Compton and Carson.”</a:t>
            </a:r>
          </a:p>
          <a:p>
            <a:pPr>
              <a:defRPr sz="3600"/>
            </a:pPr>
          </a:p>
          <a:p>
            <a:pPr>
              <a:defRPr i="1"/>
            </a:pPr>
            <a:r>
              <a:rPr u="sng">
                <a:hlinkClick r:id="rId5" invalidUrl="" action="" tgtFrame="" tooltip="" history="1" highlightClick="0" endSnd="0"/>
              </a:rPr>
              <a:t>Philip et al. (2016), Becoming Racially Literate About Data and Data-Literate About Race: Data Visualizations in the Classroom as a Site of Racial-Ideological Micro-Contestations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ML and AI Education"/>
          <p:cNvSpPr txBox="1"/>
          <p:nvPr>
            <p:ph type="title"/>
          </p:nvPr>
        </p:nvSpPr>
        <p:spPr>
          <a:prstGeom prst="rect">
            <a:avLst/>
          </a:prstGeom>
        </p:spPr>
        <p:txBody>
          <a:bodyPr/>
          <a:lstStyle/>
          <a:p>
            <a:pPr/>
            <a:r>
              <a:t>ML and AI Education</a:t>
            </a:r>
          </a:p>
        </p:txBody>
      </p:sp>
      <p:sp>
        <p:nvSpPr>
          <p:cNvPr id="316" name="Prior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Prior research</a:t>
            </a:r>
          </a:p>
        </p:txBody>
      </p:sp>
      <p:sp>
        <p:nvSpPr>
          <p:cNvPr id="317" name="Building on research on how students make informal predictions (Konold, 1989, Informal Conceptions of Probability)"/>
          <p:cNvSpPr txBox="1"/>
          <p:nvPr>
            <p:ph type="body" idx="1"/>
          </p:nvPr>
        </p:nvSpPr>
        <p:spPr>
          <a:xfrm>
            <a:off x="1270000" y="3649677"/>
            <a:ext cx="21844000" cy="8432801"/>
          </a:xfrm>
          <a:prstGeom prst="rect">
            <a:avLst/>
          </a:prstGeom>
        </p:spPr>
        <p:txBody>
          <a:bodyPr/>
          <a:lstStyle/>
          <a:p>
            <a:pPr marL="0" indent="0" algn="ctr">
              <a:buClrTx/>
              <a:buSzTx/>
              <a:buNone/>
            </a:pPr>
            <a:r>
              <a:t>Building on research on how students make informal predictions (</a:t>
            </a:r>
            <a:r>
              <a:rPr u="sng">
                <a:hlinkClick r:id="rId3" invalidUrl="" action="" tgtFrame="" tooltip="" history="1" highlightClick="0" endSnd="0"/>
              </a:rPr>
              <a:t>Konold, 1989, Informal Conceptions of Probability</a:t>
            </a:r>
            <a:r>
              <a:t>)</a:t>
            </a:r>
          </a:p>
        </p:txBody>
      </p:sp>
      <p:pic>
        <p:nvPicPr>
          <p:cNvPr id="318" name="Screen Shot 2022-04-26 at 10.40.27 PM.png" descr="Screen Shot 2022-04-26 at 10.40.27 PM.png"/>
          <p:cNvPicPr>
            <a:picLocks noChangeAspect="1"/>
          </p:cNvPicPr>
          <p:nvPr/>
        </p:nvPicPr>
        <p:blipFill>
          <a:blip r:embed="rId4">
            <a:extLst/>
          </a:blip>
          <a:stretch>
            <a:fillRect/>
          </a:stretch>
        </p:blipFill>
        <p:spPr>
          <a:xfrm>
            <a:off x="467952" y="6022880"/>
            <a:ext cx="18376473" cy="6002257"/>
          </a:xfrm>
          <a:prstGeom prst="rect">
            <a:avLst/>
          </a:prstGeom>
          <a:ln w="12700">
            <a:miter lim="400000"/>
          </a:ln>
        </p:spPr>
      </p:pic>
      <p:sp>
        <p:nvSpPr>
          <p:cNvPr id="319" name="Tatar et al. (2021), Modeling Unstructured Data: Teachers as Learners and Designers of Technology-enhanced Artificial Intelligence Curriculum"/>
          <p:cNvSpPr txBox="1"/>
          <p:nvPr/>
        </p:nvSpPr>
        <p:spPr>
          <a:xfrm>
            <a:off x="18906325" y="7990482"/>
            <a:ext cx="5141281" cy="2067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u="sng">
                <a:hlinkClick r:id="" invalidUrl="" action="ppaction://hlinkshowjump?jump=nextslide" tgtFrame="" tooltip="" history="1" highlightClick="0" endSnd="0"/>
              </a:defRPr>
            </a:lvl1pPr>
          </a:lstStyle>
          <a:p>
            <a:pPr>
              <a:defRPr u="none"/>
            </a:pPr>
            <a:r>
              <a:rPr u="sng">
                <a:hlinkClick r:id="" invalidUrl="" action="ppaction://hlinkshowjump?jump=nextslide" tgtFrame="" tooltip="" history="1" highlightClick="0" endSnd="0"/>
              </a:rPr>
              <a:t>Tatar et al. (2021), Modeling Unstructured Data: Teachers as Learners and Designers of Technology-enhanced Artificial Intelligence Curriculum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he affordances of new forms of media—and drawbacks"/>
          <p:cNvSpPr txBox="1"/>
          <p:nvPr>
            <p:ph type="title"/>
          </p:nvPr>
        </p:nvSpPr>
        <p:spPr>
          <a:prstGeom prst="rect">
            <a:avLst/>
          </a:prstGeom>
        </p:spPr>
        <p:txBody>
          <a:bodyPr/>
          <a:lstStyle>
            <a:lvl1pPr defTabSz="660400">
              <a:defRPr spc="-201" sz="6720"/>
            </a:lvl1pPr>
          </a:lstStyle>
          <a:p>
            <a:pPr/>
            <a:r>
              <a:t>The affordances of new forms of media—and drawbacks </a:t>
            </a:r>
          </a:p>
        </p:txBody>
      </p:sp>
      <p:sp>
        <p:nvSpPr>
          <p:cNvPr id="324" name="Prior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Prior research</a:t>
            </a:r>
          </a:p>
        </p:txBody>
      </p:sp>
      <p:sp>
        <p:nvSpPr>
          <p:cNvPr id="325" name="Most participants in a Twitter-based network were involved in substantive conversations (Rosenberg et al., 2020, Idle chatter or compelling conversation?)…"/>
          <p:cNvSpPr txBox="1"/>
          <p:nvPr>
            <p:ph type="body" sz="half" idx="1"/>
          </p:nvPr>
        </p:nvSpPr>
        <p:spPr>
          <a:xfrm>
            <a:off x="1270000" y="4001514"/>
            <a:ext cx="10955165" cy="8432801"/>
          </a:xfrm>
          <a:prstGeom prst="rect">
            <a:avLst/>
          </a:prstGeom>
        </p:spPr>
        <p:txBody>
          <a:bodyPr/>
          <a:lstStyle/>
          <a:p>
            <a:pPr lvl="1" marL="0" indent="457200">
              <a:buClrTx/>
              <a:buSzTx/>
              <a:buNone/>
            </a:pPr>
            <a:r>
              <a:t>Most participants in a Twitter-based network were involved in substantive conversations </a:t>
            </a:r>
            <a:r>
              <a:rPr sz="2400"/>
              <a:t>(</a:t>
            </a:r>
            <a:r>
              <a:rPr sz="2400" u="sng">
                <a:hlinkClick r:id="rId3" invalidUrl="" action="" tgtFrame="" tooltip="" history="1" highlightClick="0" endSnd="0"/>
              </a:rPr>
              <a:t>Rosenberg et al., 2020, Idle chatter or compelling conversation?</a:t>
            </a:r>
            <a:r>
              <a:rPr sz="2400"/>
              <a:t>)</a:t>
            </a:r>
            <a:endParaRPr sz="2400"/>
          </a:p>
          <a:p>
            <a:pPr lvl="1" marL="0" indent="457200">
              <a:buClrTx/>
              <a:buSzTx/>
              <a:buNone/>
            </a:pPr>
          </a:p>
          <a:p>
            <a:pPr lvl="1" marL="0" indent="457200">
              <a:buClrTx/>
              <a:buSzTx/>
              <a:buNone/>
            </a:pPr>
            <a:r>
              <a:t>Posts on Twitter about the NGSS were very positive—much mores than posts about the CCSS </a:t>
            </a:r>
            <a:r>
              <a:rPr sz="2400"/>
              <a:t>(</a:t>
            </a:r>
            <a:r>
              <a:rPr sz="2400" u="sng">
                <a:hlinkClick r:id="rId4" invalidUrl="" action="" tgtFrame="" tooltip="" history="1" highlightClick="0" endSnd="0"/>
              </a:rPr>
              <a:t>Rosenberg et al., 2020, The Next Generation Science Standards on Twitter</a:t>
            </a:r>
            <a:r>
              <a:rPr sz="2400"/>
              <a:t>)</a:t>
            </a:r>
          </a:p>
        </p:txBody>
      </p:sp>
      <p:pic>
        <p:nvPicPr>
          <p:cNvPr id="326" name="Screen Shot 2022-04-26 at 11.03.29 PM.png" descr="Screen Shot 2022-04-26 at 11.03.29 PM.png"/>
          <p:cNvPicPr>
            <a:picLocks noChangeAspect="1"/>
          </p:cNvPicPr>
          <p:nvPr/>
        </p:nvPicPr>
        <p:blipFill>
          <a:blip r:embed="rId5">
            <a:extLst/>
          </a:blip>
          <a:stretch>
            <a:fillRect/>
          </a:stretch>
        </p:blipFill>
        <p:spPr>
          <a:xfrm>
            <a:off x="15020793" y="4429882"/>
            <a:ext cx="6660504" cy="5959399"/>
          </a:xfrm>
          <a:prstGeom prst="rect">
            <a:avLst/>
          </a:prstGeom>
          <a:ln w="12700">
            <a:miter lim="400000"/>
          </a:ln>
        </p:spPr>
      </p:pic>
      <p:sp>
        <p:nvSpPr>
          <p:cNvPr id="327" name="Rosenberg et al. (2022), Schools' Posts on Facebook Systematically Risk Students' Privacy"/>
          <p:cNvSpPr txBox="1"/>
          <p:nvPr/>
        </p:nvSpPr>
        <p:spPr>
          <a:xfrm>
            <a:off x="15463243" y="10636374"/>
            <a:ext cx="5775603" cy="12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u="sng">
                <a:hlinkClick r:id="rId6" invalidUrl="" action="" tgtFrame="" tooltip="" history="1" highlightClick="0" endSnd="0"/>
              </a:defRPr>
            </a:lvl1pPr>
          </a:lstStyle>
          <a:p>
            <a:pPr>
              <a:defRPr u="none"/>
            </a:pPr>
            <a:r>
              <a:rPr u="sng">
                <a:hlinkClick r:id="rId6" invalidUrl="" action="" tgtFrame="" tooltip="" history="1" highlightClick="0" endSnd="0"/>
              </a:rPr>
              <a:t>Rosenberg et al. (2022), Schools' Posts on Facebook Systematically Risk Students' Privacy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ow I was planning to start this talk"/>
          <p:cNvSpPr txBox="1"/>
          <p:nvPr>
            <p:ph type="title"/>
          </p:nvPr>
        </p:nvSpPr>
        <p:spPr>
          <a:prstGeom prst="rect">
            <a:avLst/>
          </a:prstGeom>
        </p:spPr>
        <p:txBody>
          <a:bodyPr/>
          <a:lstStyle/>
          <a:p>
            <a:pPr/>
            <a:r>
              <a:t>How I was </a:t>
            </a:r>
            <a:r>
              <a:rPr b="1" i="1">
                <a:latin typeface="Graphik"/>
                <a:ea typeface="Graphik"/>
                <a:cs typeface="Graphik"/>
                <a:sym typeface="Graphik"/>
              </a:rPr>
              <a:t>planning</a:t>
            </a:r>
            <a:r>
              <a:t> to start this talk</a:t>
            </a:r>
          </a:p>
        </p:txBody>
      </p:sp>
      <p:sp>
        <p:nvSpPr>
          <p:cNvPr id="163"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pic>
        <p:nvPicPr>
          <p:cNvPr id="164" name="Screen Shot 2022-04-26 at 12.03.41 PM.png" descr="Screen Shot 2022-04-26 at 12.03.41 PM.png"/>
          <p:cNvPicPr>
            <a:picLocks noChangeAspect="1"/>
          </p:cNvPicPr>
          <p:nvPr/>
        </p:nvPicPr>
        <p:blipFill>
          <a:blip r:embed="rId3">
            <a:extLst/>
          </a:blip>
          <a:stretch>
            <a:fillRect/>
          </a:stretch>
        </p:blipFill>
        <p:spPr>
          <a:xfrm>
            <a:off x="2233017" y="4554983"/>
            <a:ext cx="19918041" cy="6646883"/>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oward a Model"/>
          <p:cNvSpPr txBox="1"/>
          <p:nvPr>
            <p:ph type="title"/>
          </p:nvPr>
        </p:nvSpPr>
        <p:spPr>
          <a:prstGeom prst="rect">
            <a:avLst/>
          </a:prstGeom>
        </p:spPr>
        <p:txBody>
          <a:bodyPr/>
          <a:lstStyle>
            <a:lvl1pPr>
              <a:defRPr>
                <a:solidFill>
                  <a:schemeClr val="accent1">
                    <a:lumOff val="13575"/>
                  </a:schemeClr>
                </a:solidFill>
              </a:defRPr>
            </a:lvl1pPr>
          </a:lstStyle>
          <a:p>
            <a:pPr/>
            <a:r>
              <a:t>Toward a Model</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Back to the thesis"/>
          <p:cNvSpPr txBox="1"/>
          <p:nvPr>
            <p:ph type="title"/>
          </p:nvPr>
        </p:nvSpPr>
        <p:spPr>
          <a:prstGeom prst="rect">
            <a:avLst/>
          </a:prstGeom>
        </p:spPr>
        <p:txBody>
          <a:bodyPr/>
          <a:lstStyle/>
          <a:p>
            <a:pPr/>
            <a:r>
              <a:t>Back to the thesis</a:t>
            </a:r>
          </a:p>
        </p:txBody>
      </p:sp>
      <p:sp>
        <p:nvSpPr>
          <p:cNvPr id="334" name="Toward a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Toward a model</a:t>
            </a:r>
          </a:p>
        </p:txBody>
      </p:sp>
      <p:sp>
        <p:nvSpPr>
          <p:cNvPr id="335" name="So, how should research related to data science in education progress?…"/>
          <p:cNvSpPr txBox="1"/>
          <p:nvPr>
            <p:ph type="body" idx="1"/>
          </p:nvPr>
        </p:nvSpPr>
        <p:spPr>
          <a:xfrm>
            <a:off x="1270000" y="4001514"/>
            <a:ext cx="21844000" cy="8432801"/>
          </a:xfrm>
          <a:prstGeom prst="rect">
            <a:avLst/>
          </a:prstGeom>
        </p:spPr>
        <p:txBody>
          <a:bodyPr/>
          <a:lstStyle/>
          <a:p>
            <a:pPr/>
            <a:r>
              <a:t>So,</a:t>
            </a:r>
            <a:r>
              <a:rPr b="1"/>
              <a:t> how should research related to data science in education progress</a:t>
            </a:r>
            <a:r>
              <a:t>?</a:t>
            </a:r>
          </a:p>
          <a:p>
            <a:pPr/>
            <a:r>
              <a:t>Let’s play the “modeling game” with</a:t>
            </a:r>
            <a:r>
              <a:rPr i="1"/>
              <a:t> a focus on how </a:t>
            </a:r>
            <a:r>
              <a:rPr sz="2400"/>
              <a:t>(cf. </a:t>
            </a:r>
            <a:r>
              <a:rPr sz="2400" u="sng">
                <a:hlinkClick r:id="rId2" invalidUrl="" action="" tgtFrame="" tooltip="" history="1" highlightClick="0" endSnd="0"/>
              </a:rPr>
              <a:t>Schwarz et al., 2009</a:t>
            </a:r>
          </a:p>
          <a:p>
            <a:pPr lvl="1"/>
            <a:r>
              <a:t>How did the work with which I was involved work well?</a:t>
            </a:r>
          </a:p>
          <a:p>
            <a:pPr lvl="1"/>
            <a:r>
              <a:t>How did others’ work  work well?</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Untitled drawing.jpg" descr="Untitled drawing.jpg"/>
          <p:cNvPicPr>
            <a:picLocks noChangeAspect="1"/>
          </p:cNvPicPr>
          <p:nvPr/>
        </p:nvPicPr>
        <p:blipFill>
          <a:blip r:embed="rId2">
            <a:extLst/>
          </a:blip>
          <a:stretch>
            <a:fillRect/>
          </a:stretch>
        </p:blipFill>
        <p:spPr>
          <a:xfrm>
            <a:off x="4612563" y="1578655"/>
            <a:ext cx="15158874" cy="10558690"/>
          </a:xfrm>
          <a:prstGeom prst="rect">
            <a:avLst/>
          </a:prstGeom>
          <a:ln w="25400">
            <a:solidFill>
              <a:srgbClr val="000000"/>
            </a:solidFill>
            <a:miter lim="400000"/>
          </a:ln>
        </p:spPr>
      </p:pic>
      <p:sp>
        <p:nvSpPr>
          <p:cNvPr id="338" name="Familiarity with"/>
          <p:cNvSpPr txBox="1"/>
          <p:nvPr/>
        </p:nvSpPr>
        <p:spPr>
          <a:xfrm>
            <a:off x="14020446" y="1798837"/>
            <a:ext cx="2453080" cy="54279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vl1pPr>
          </a:lstStyle>
          <a:p>
            <a:pPr/>
            <a:r>
              <a:t>Familiarity with</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A cooperative view of working with machines"/>
          <p:cNvSpPr txBox="1"/>
          <p:nvPr>
            <p:ph type="title"/>
          </p:nvPr>
        </p:nvSpPr>
        <p:spPr>
          <a:prstGeom prst="rect">
            <a:avLst/>
          </a:prstGeom>
        </p:spPr>
        <p:txBody>
          <a:bodyPr/>
          <a:lstStyle>
            <a:lvl1pPr defTabSz="817244">
              <a:defRPr spc="-249" sz="8316"/>
            </a:lvl1pPr>
          </a:lstStyle>
          <a:p>
            <a:pPr/>
            <a:r>
              <a:t>A cooperative view of working with machines</a:t>
            </a:r>
          </a:p>
        </p:txBody>
      </p:sp>
      <p:sp>
        <p:nvSpPr>
          <p:cNvPr id="341" name="Toward a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Toward a model</a:t>
            </a:r>
          </a:p>
        </p:txBody>
      </p:sp>
      <p:sp>
        <p:nvSpPr>
          <p:cNvPr id="342" name="There is room for humans and computers in our work, but we need to know about both to be able to answer some hard questions (Kubsch et al., 2022)…"/>
          <p:cNvSpPr txBox="1"/>
          <p:nvPr>
            <p:ph type="body" idx="1"/>
          </p:nvPr>
        </p:nvSpPr>
        <p:spPr>
          <a:xfrm>
            <a:off x="1270000" y="4001514"/>
            <a:ext cx="22027137" cy="8432801"/>
          </a:xfrm>
          <a:prstGeom prst="rect">
            <a:avLst/>
          </a:prstGeom>
        </p:spPr>
        <p:txBody>
          <a:bodyPr/>
          <a:lstStyle/>
          <a:p>
            <a:pPr/>
            <a:r>
              <a:t>There is room for humans and computers in our work, but we need to know about both to be able to answer some hard questions </a:t>
            </a:r>
            <a:r>
              <a:rPr sz="2400"/>
              <a:t>(Kubsch et al., 2022)</a:t>
            </a:r>
          </a:p>
          <a:p>
            <a:pPr lvl="1"/>
            <a:r>
              <a:t>What are the tasks?</a:t>
            </a:r>
          </a:p>
          <a:p>
            <a:pPr lvl="1"/>
            <a:r>
              <a:t>Who or what (human or computer) is doing which tasks?</a:t>
            </a:r>
          </a:p>
          <a:p>
            <a:pPr lvl="1">
              <a:defRPr b="1"/>
            </a:pPr>
            <a:r>
              <a:t>Who or what </a:t>
            </a:r>
            <a:r>
              <a:rPr i="1"/>
              <a:t>should</a:t>
            </a:r>
            <a:r>
              <a:t> be doing which tasks?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AIs for humans (teachers and learners)"/>
          <p:cNvSpPr txBox="1"/>
          <p:nvPr>
            <p:ph type="title"/>
          </p:nvPr>
        </p:nvSpPr>
        <p:spPr>
          <a:prstGeom prst="rect">
            <a:avLst/>
          </a:prstGeom>
        </p:spPr>
        <p:txBody>
          <a:bodyPr/>
          <a:lstStyle/>
          <a:p>
            <a:pPr/>
            <a:r>
              <a:t>AIs for humans (teachers and learners)</a:t>
            </a:r>
          </a:p>
        </p:txBody>
      </p:sp>
      <p:sp>
        <p:nvSpPr>
          <p:cNvPr id="345" name="Toward a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Toward a model</a:t>
            </a:r>
          </a:p>
        </p:txBody>
      </p:sp>
      <p:sp>
        <p:nvSpPr>
          <p:cNvPr id="346" name="By inquiring into the epistemic functions humans and computers serve, we can draw attention to and not lose sight of the human side of this work…"/>
          <p:cNvSpPr txBox="1"/>
          <p:nvPr>
            <p:ph type="body" idx="1"/>
          </p:nvPr>
        </p:nvSpPr>
        <p:spPr>
          <a:xfrm>
            <a:off x="1269999" y="4001514"/>
            <a:ext cx="22636379" cy="8432801"/>
          </a:xfrm>
          <a:prstGeom prst="rect">
            <a:avLst/>
          </a:prstGeom>
        </p:spPr>
        <p:txBody>
          <a:bodyPr/>
          <a:lstStyle/>
          <a:p>
            <a:pPr/>
            <a:r>
              <a:t>By inquiring into the epistemic functions humans and computers serve, </a:t>
            </a:r>
            <a:r>
              <a:rPr b="1"/>
              <a:t>we can draw attention to and not lose sight of the human side of this work</a:t>
            </a:r>
            <a:endParaRPr b="1"/>
          </a:p>
          <a:p>
            <a:pPr/>
            <a:r>
              <a:t>These may matter even more as the capabilities of AI develop </a:t>
            </a:r>
            <a:r>
              <a:rPr sz="2400"/>
              <a:t>(Russell, 2022)</a:t>
            </a:r>
          </a:p>
          <a:p>
            <a:pPr/>
            <a:r>
              <a:t>Key questions related to AI:</a:t>
            </a:r>
          </a:p>
          <a:p>
            <a:pPr lvl="1"/>
            <a:r>
              <a:t>Do we want use AI to control? </a:t>
            </a:r>
          </a:p>
          <a:p>
            <a:pPr lvl="1"/>
            <a:r>
              <a:t>Or find out what </a:t>
            </a:r>
            <a:r>
              <a:rPr i="1"/>
              <a:t>teachers </a:t>
            </a:r>
            <a:r>
              <a:t>and </a:t>
            </a:r>
            <a:r>
              <a:rPr i="1"/>
              <a:t>learners</a:t>
            </a:r>
            <a:r>
              <a:t> want?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Why familiarity can matter"/>
          <p:cNvSpPr txBox="1"/>
          <p:nvPr>
            <p:ph type="title"/>
          </p:nvPr>
        </p:nvSpPr>
        <p:spPr>
          <a:prstGeom prst="rect">
            <a:avLst/>
          </a:prstGeom>
        </p:spPr>
        <p:txBody>
          <a:bodyPr/>
          <a:lstStyle/>
          <a:p>
            <a:pPr/>
            <a:r>
              <a:t>Why familiarity can matter</a:t>
            </a:r>
          </a:p>
        </p:txBody>
      </p:sp>
      <p:sp>
        <p:nvSpPr>
          <p:cNvPr id="349" name="Toward a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Toward a model</a:t>
            </a:r>
          </a:p>
        </p:txBody>
      </p:sp>
      <p:sp>
        <p:nvSpPr>
          <p:cNvPr id="350" name="We can ignore, embrace, or work out for which tasks under what conditions we should use AI, ML, and data science (Kissinger et al., 2022)…"/>
          <p:cNvSpPr txBox="1"/>
          <p:nvPr>
            <p:ph type="body" idx="1"/>
          </p:nvPr>
        </p:nvSpPr>
        <p:spPr>
          <a:xfrm>
            <a:off x="1270000" y="4001514"/>
            <a:ext cx="21844000" cy="8432801"/>
          </a:xfrm>
          <a:prstGeom prst="rect">
            <a:avLst/>
          </a:prstGeom>
        </p:spPr>
        <p:txBody>
          <a:bodyPr/>
          <a:lstStyle/>
          <a:p>
            <a:pPr/>
            <a:r>
              <a:t>We can ignore, embrace, or </a:t>
            </a:r>
            <a:r>
              <a:rPr b="1"/>
              <a:t>work out for which tasks under what conditions</a:t>
            </a:r>
            <a:r>
              <a:rPr i="1"/>
              <a:t> </a:t>
            </a:r>
            <a:r>
              <a:t>we should use AI, ML, and data science (</a:t>
            </a:r>
            <a:r>
              <a:rPr u="sng">
                <a:hlinkClick r:id="rId3" invalidUrl="" action="" tgtFrame="" tooltip="" history="1" highlightClick="0" endSnd="0"/>
              </a:rPr>
              <a:t>Kissinger et al., 2022</a:t>
            </a:r>
            <a:r>
              <a:t>)</a:t>
            </a:r>
          </a:p>
          <a:p>
            <a:pPr/>
            <a:r>
              <a:t>If we can become more familiar, we can impact their use in varied, positive ways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lease share the questions or remarks you have!"/>
          <p:cNvSpPr txBox="1"/>
          <p:nvPr>
            <p:ph type="title"/>
          </p:nvPr>
        </p:nvSpPr>
        <p:spPr>
          <a:prstGeom prst="rect">
            <a:avLst/>
          </a:prstGeom>
        </p:spPr>
        <p:txBody>
          <a:bodyPr/>
          <a:lstStyle>
            <a:lvl1pPr defTabSz="775969">
              <a:defRPr spc="-236" sz="7896"/>
            </a:lvl1pPr>
          </a:lstStyle>
          <a:p>
            <a:pPr/>
            <a:r>
              <a:t>Please share the questions or remarks you have!</a:t>
            </a:r>
          </a:p>
        </p:txBody>
      </p:sp>
      <p:sp>
        <p:nvSpPr>
          <p:cNvPr id="355" name="Conclu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Conclusion</a:t>
            </a:r>
          </a:p>
        </p:txBody>
      </p:sp>
      <p:sp>
        <p:nvSpPr>
          <p:cNvPr id="356" name="Thank you very much to:…"/>
          <p:cNvSpPr txBox="1"/>
          <p:nvPr>
            <p:ph type="body" sz="half" idx="1"/>
          </p:nvPr>
        </p:nvSpPr>
        <p:spPr>
          <a:xfrm>
            <a:off x="1270000" y="4267200"/>
            <a:ext cx="11583466" cy="8432800"/>
          </a:xfrm>
          <a:prstGeom prst="rect">
            <a:avLst/>
          </a:prstGeom>
        </p:spPr>
        <p:txBody>
          <a:bodyPr/>
          <a:lstStyle/>
          <a:p>
            <a:pPr marL="363219" indent="-363219" defTabSz="1584959">
              <a:spcBef>
                <a:spcPts val="1500"/>
              </a:spcBef>
              <a:defRPr sz="3120"/>
            </a:pPr>
            <a:r>
              <a:rPr b="1"/>
              <a:t>Thank you</a:t>
            </a:r>
            <a:r>
              <a:t> very much to: </a:t>
            </a:r>
          </a:p>
          <a:p>
            <a:pPr lvl="1" marL="726439" indent="-363219" defTabSz="1584959">
              <a:spcBef>
                <a:spcPts val="1500"/>
              </a:spcBef>
              <a:defRPr sz="3120"/>
            </a:pPr>
            <a:r>
              <a:t>Alisa Schmid, Fitore Morina, and the the LEAD Scientific Coordination Team</a:t>
            </a:r>
          </a:p>
          <a:p>
            <a:pPr lvl="1" marL="726439" indent="-363219" defTabSz="1584959">
              <a:spcBef>
                <a:spcPts val="1500"/>
              </a:spcBef>
              <a:defRPr sz="3120"/>
            </a:pPr>
            <a:r>
              <a:t>LEAD members (special thanks to Christian Fischer)</a:t>
            </a:r>
          </a:p>
          <a:p>
            <a:pPr lvl="1" marL="726439" indent="-363219" defTabSz="1584959">
              <a:spcBef>
                <a:spcPts val="1500"/>
              </a:spcBef>
              <a:defRPr sz="3120"/>
            </a:pPr>
            <a:r>
              <a:t>LEAD Post-docs, Interns, and Students</a:t>
            </a:r>
          </a:p>
          <a:p>
            <a:pPr lvl="1" marL="726439" indent="-363219" defTabSz="1584959">
              <a:spcBef>
                <a:spcPts val="1500"/>
              </a:spcBef>
              <a:defRPr sz="3120"/>
            </a:pPr>
            <a:r>
              <a:t>Those hosting us here at Untermarchtal</a:t>
            </a:r>
          </a:p>
          <a:p>
            <a:pPr lvl="1" marL="726439" indent="-363219" defTabSz="1584959">
              <a:spcBef>
                <a:spcPts val="1500"/>
              </a:spcBef>
              <a:defRPr sz="3120"/>
            </a:pPr>
            <a:r>
              <a:t>And, the baker of the Dinkel Pur</a:t>
            </a:r>
          </a:p>
          <a:p>
            <a:pPr marL="363219" indent="-363219" defTabSz="1584959">
              <a:spcBef>
                <a:spcPts val="1500"/>
              </a:spcBef>
              <a:defRPr sz="3120"/>
            </a:pPr>
            <a:r>
              <a:rPr b="1"/>
              <a:t>Contact</a:t>
            </a:r>
            <a:r>
              <a:t> information:</a:t>
            </a:r>
          </a:p>
          <a:p>
            <a:pPr lvl="1" marL="726439" indent="-363219" defTabSz="1584959">
              <a:spcBef>
                <a:spcPts val="1500"/>
              </a:spcBef>
              <a:defRPr sz="3120"/>
            </a:pPr>
            <a:r>
              <a:t>Joshua Rosenberg, Ph.D.</a:t>
            </a:r>
          </a:p>
          <a:p>
            <a:pPr lvl="1" marL="726439" indent="-363219" defTabSz="1584959">
              <a:spcBef>
                <a:spcPts val="1500"/>
              </a:spcBef>
              <a:defRPr sz="3120"/>
            </a:pPr>
            <a:r>
              <a:rPr u="sng">
                <a:hlinkClick r:id="rId2" invalidUrl="" action="" tgtFrame="" tooltip="" history="1" highlightClick="0" endSnd="0"/>
              </a:rPr>
              <a:t>https://joshuamrosenberg.com</a:t>
            </a:r>
          </a:p>
          <a:p>
            <a:pPr lvl="1" marL="726439" indent="-363219" defTabSz="1584959">
              <a:spcBef>
                <a:spcPts val="1500"/>
              </a:spcBef>
              <a:defRPr sz="3120"/>
            </a:pPr>
            <a:r>
              <a:rPr u="sng">
                <a:hlinkClick r:id="rId3" invalidUrl="" action="" tgtFrame="" tooltip="" history="1" highlightClick="0" endSnd="0"/>
              </a:rPr>
              <a:t>jmrosenberg@utk.edu</a:t>
            </a:r>
          </a:p>
          <a:p>
            <a:pPr marL="363219" indent="-363219" defTabSz="1584959">
              <a:spcBef>
                <a:spcPts val="1500"/>
              </a:spcBef>
              <a:defRPr sz="3120"/>
            </a:pPr>
            <a:r>
              <a:rPr b="1"/>
              <a:t>Slides</a:t>
            </a:r>
            <a:r>
              <a:t>: </a:t>
            </a:r>
            <a:r>
              <a:rPr u="sng">
                <a:hlinkClick r:id="rId4" invalidUrl="" action="" tgtFrame="" tooltip="" history="1" highlightClick="0" endSnd="0"/>
              </a:rPr>
              <a:t>https://tiny.utk.edu/lead-retreat</a:t>
            </a:r>
            <a:r>
              <a:t> </a:t>
            </a:r>
          </a:p>
        </p:txBody>
      </p:sp>
      <p:sp>
        <p:nvSpPr>
          <p:cNvPr id="357" name="I wish to acknowledge collaborators who shaped all of the ideas I shared today, including those closely involved with the research I presented, including:…"/>
          <p:cNvSpPr txBox="1"/>
          <p:nvPr/>
        </p:nvSpPr>
        <p:spPr>
          <a:xfrm>
            <a:off x="13358305" y="5447440"/>
            <a:ext cx="10692838" cy="60723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438400">
              <a:spcBef>
                <a:spcPts val="2400"/>
              </a:spcBef>
              <a:defRPr sz="3200"/>
            </a:pPr>
            <a:r>
              <a:t>I wish to </a:t>
            </a:r>
            <a:r>
              <a:rPr b="1"/>
              <a:t>acknowledge collaborators who shaped all of the ideas I shared today</a:t>
            </a:r>
            <a:r>
              <a:t>, including those closely involved with the research I presented, including:</a:t>
            </a:r>
          </a:p>
          <a:p>
            <a:pPr defTabSz="2438400">
              <a:spcBef>
                <a:spcPts val="2400"/>
              </a:spcBef>
              <a:defRPr sz="3200"/>
            </a:pPr>
            <a:r>
              <a:t>Conrad Borchers (UO), Patrick Beymer (UC), Macy Burchield (UTK), Mine Dogucu (UCI), Elizaeth Dyer (UTK), Christian Fischer (UT), Christina Krist (UIUC), Marcus Kubsch (IPN), Alex Lishinski (UTK), T.J. McKenna (BU), Vicky Phun (MSU), Joshua Reid (MTSU) Jennifer Schmidt (MSU), Sondra Stegenga (UU), Tayla Thomas (UTK), and E.J. Wagenmakers (UA)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How I was planning to start this talk"/>
          <p:cNvSpPr txBox="1"/>
          <p:nvPr>
            <p:ph type="title"/>
          </p:nvPr>
        </p:nvSpPr>
        <p:spPr>
          <a:prstGeom prst="rect">
            <a:avLst/>
          </a:prstGeom>
        </p:spPr>
        <p:txBody>
          <a:bodyPr/>
          <a:lstStyle/>
          <a:p>
            <a:pPr/>
            <a:r>
              <a:t>How I was </a:t>
            </a:r>
            <a:r>
              <a:rPr b="1" i="1">
                <a:latin typeface="Graphik"/>
                <a:ea typeface="Graphik"/>
                <a:cs typeface="Graphik"/>
                <a:sym typeface="Graphik"/>
              </a:rPr>
              <a:t>planning</a:t>
            </a:r>
            <a:r>
              <a:t> to start this talk</a:t>
            </a:r>
          </a:p>
        </p:txBody>
      </p:sp>
      <p:sp>
        <p:nvSpPr>
          <p:cNvPr id="169"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pic>
        <p:nvPicPr>
          <p:cNvPr id="170" name="Screen Shot 2022-04-26 at 12.04.49 PM.png" descr="Screen Shot 2022-04-26 at 12.04.49 PM.png"/>
          <p:cNvPicPr>
            <a:picLocks noChangeAspect="1"/>
          </p:cNvPicPr>
          <p:nvPr/>
        </p:nvPicPr>
        <p:blipFill>
          <a:blip r:embed="rId2">
            <a:extLst/>
          </a:blip>
          <a:stretch>
            <a:fillRect/>
          </a:stretch>
        </p:blipFill>
        <p:spPr>
          <a:xfrm>
            <a:off x="2547204" y="5726726"/>
            <a:ext cx="19289592" cy="3561816"/>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How I was planning to start this talk"/>
          <p:cNvSpPr txBox="1"/>
          <p:nvPr>
            <p:ph type="title"/>
          </p:nvPr>
        </p:nvSpPr>
        <p:spPr>
          <a:prstGeom prst="rect">
            <a:avLst/>
          </a:prstGeom>
        </p:spPr>
        <p:txBody>
          <a:bodyPr/>
          <a:lstStyle/>
          <a:p>
            <a:pPr/>
            <a:r>
              <a:t>How I was </a:t>
            </a:r>
            <a:r>
              <a:rPr b="1" i="1">
                <a:latin typeface="Graphik"/>
                <a:ea typeface="Graphik"/>
                <a:cs typeface="Graphik"/>
                <a:sym typeface="Graphik"/>
              </a:rPr>
              <a:t>planning</a:t>
            </a:r>
            <a:r>
              <a:t> to start this talk</a:t>
            </a:r>
          </a:p>
        </p:txBody>
      </p:sp>
      <p:sp>
        <p:nvSpPr>
          <p:cNvPr id="173"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pic>
        <p:nvPicPr>
          <p:cNvPr id="174" name="Screen Shot 2022-04-26 at 12.05.42 PM.png" descr="Screen Shot 2022-04-26 at 12.05.42 PM.png"/>
          <p:cNvPicPr>
            <a:picLocks noChangeAspect="1"/>
          </p:cNvPicPr>
          <p:nvPr/>
        </p:nvPicPr>
        <p:blipFill>
          <a:blip r:embed="rId3">
            <a:extLst/>
          </a:blip>
          <a:stretch>
            <a:fillRect/>
          </a:stretch>
        </p:blipFill>
        <p:spPr>
          <a:xfrm>
            <a:off x="4518135" y="5345918"/>
            <a:ext cx="15347730" cy="3858250"/>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hat was missing something I wanted to say"/>
          <p:cNvSpPr txBox="1"/>
          <p:nvPr>
            <p:ph type="title"/>
          </p:nvPr>
        </p:nvSpPr>
        <p:spPr>
          <a:prstGeom prst="rect">
            <a:avLst/>
          </a:prstGeom>
        </p:spPr>
        <p:txBody>
          <a:bodyPr/>
          <a:lstStyle/>
          <a:p>
            <a:pPr/>
            <a:r>
              <a:t>That was missing </a:t>
            </a:r>
            <a:r>
              <a:rPr b="1" i="1">
                <a:latin typeface="Graphik"/>
                <a:ea typeface="Graphik"/>
                <a:cs typeface="Graphik"/>
                <a:sym typeface="Graphik"/>
              </a:rPr>
              <a:t>something</a:t>
            </a:r>
            <a:r>
              <a:t> I wanted to say </a:t>
            </a:r>
          </a:p>
        </p:txBody>
      </p:sp>
      <p:sp>
        <p:nvSpPr>
          <p:cNvPr id="179"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pic>
        <p:nvPicPr>
          <p:cNvPr id="180" name="2022-04-26_12-30-14.png" descr="2022-04-26_12-30-14.png"/>
          <p:cNvPicPr>
            <a:picLocks noChangeAspect="1"/>
          </p:cNvPicPr>
          <p:nvPr/>
        </p:nvPicPr>
        <p:blipFill>
          <a:blip r:embed="rId3">
            <a:extLst/>
          </a:blip>
          <a:stretch>
            <a:fillRect/>
          </a:stretch>
        </p:blipFill>
        <p:spPr>
          <a:xfrm>
            <a:off x="16023646" y="3899987"/>
            <a:ext cx="4153567" cy="7729631"/>
          </a:xfrm>
          <a:prstGeom prst="rect">
            <a:avLst/>
          </a:prstGeom>
          <a:ln w="12700">
            <a:miter lim="400000"/>
          </a:ln>
        </p:spPr>
      </p:pic>
      <p:sp>
        <p:nvSpPr>
          <p:cNvPr id="181" name="Before coming, I was a bit anxious!…"/>
          <p:cNvSpPr txBox="1"/>
          <p:nvPr>
            <p:ph type="body" sz="half" idx="1"/>
          </p:nvPr>
        </p:nvSpPr>
        <p:spPr>
          <a:xfrm>
            <a:off x="1270000" y="4001514"/>
            <a:ext cx="11145943" cy="8432801"/>
          </a:xfrm>
          <a:prstGeom prst="rect">
            <a:avLst/>
          </a:prstGeom>
        </p:spPr>
        <p:txBody>
          <a:bodyPr/>
          <a:lstStyle/>
          <a:p>
            <a:pPr/>
            <a:r>
              <a:t>Before coming, I was a bit anxious!</a:t>
            </a:r>
          </a:p>
          <a:p>
            <a:pPr/>
            <a:r>
              <a:t>A recent event made me a bit more confident:</a:t>
            </a:r>
          </a:p>
          <a:p>
            <a:pPr lvl="1"/>
            <a:r>
              <a:t>At a bakery, I ordered </a:t>
            </a:r>
            <a:r>
              <a:rPr i="1"/>
              <a:t>Dinkel Pur</a:t>
            </a:r>
            <a:r>
              <a:t> in German</a:t>
            </a:r>
          </a:p>
          <a:p>
            <a:pPr lvl="1"/>
            <a:r>
              <a:t>Having family with me helped</a:t>
            </a:r>
          </a:p>
          <a:p>
            <a:pPr lvl="1"/>
            <a:r>
              <a:t>But, I have much more to learn - I am humble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 little goes a long way"/>
          <p:cNvSpPr txBox="1"/>
          <p:nvPr>
            <p:ph type="title"/>
          </p:nvPr>
        </p:nvSpPr>
        <p:spPr>
          <a:prstGeom prst="rect">
            <a:avLst/>
          </a:prstGeom>
        </p:spPr>
        <p:txBody>
          <a:bodyPr/>
          <a:lstStyle/>
          <a:p>
            <a:pPr/>
            <a:r>
              <a:t>A little goes a long way</a:t>
            </a:r>
          </a:p>
        </p:txBody>
      </p:sp>
      <p:sp>
        <p:nvSpPr>
          <p:cNvPr id="186"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187" name="A key punchline from this talk is that having some familiarity with AI, ML, and data science can go a long way…"/>
          <p:cNvSpPr txBox="1"/>
          <p:nvPr>
            <p:ph type="body" idx="1"/>
          </p:nvPr>
        </p:nvSpPr>
        <p:spPr>
          <a:xfrm>
            <a:off x="1270000" y="4001514"/>
            <a:ext cx="21844000" cy="8432801"/>
          </a:xfrm>
          <a:prstGeom prst="rect">
            <a:avLst/>
          </a:prstGeom>
        </p:spPr>
        <p:txBody>
          <a:bodyPr/>
          <a:lstStyle/>
          <a:p>
            <a:pPr/>
            <a:r>
              <a:t>A key punchline from this talk is that </a:t>
            </a:r>
            <a:r>
              <a:rPr i="1"/>
              <a:t>having some familiarity </a:t>
            </a:r>
            <a:r>
              <a:t>with AI, ML, and data science can go a long way</a:t>
            </a:r>
          </a:p>
          <a:p>
            <a:pPr/>
            <a:r>
              <a:t>Drawing on our </a:t>
            </a:r>
            <a:r>
              <a:rPr i="1"/>
              <a:t>other knowledge, capabilities, and values</a:t>
            </a:r>
            <a:r>
              <a:t> is also needed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 brief aside"/>
          <p:cNvSpPr txBox="1"/>
          <p:nvPr>
            <p:ph type="title"/>
          </p:nvPr>
        </p:nvSpPr>
        <p:spPr>
          <a:prstGeom prst="rect">
            <a:avLst/>
          </a:prstGeom>
        </p:spPr>
        <p:txBody>
          <a:bodyPr/>
          <a:lstStyle/>
          <a:p>
            <a:pPr/>
            <a:r>
              <a:t>A brief aside</a:t>
            </a:r>
          </a:p>
        </p:txBody>
      </p:sp>
      <p:sp>
        <p:nvSpPr>
          <p:cNvPr id="192"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193" name="Many of you are already involved with these:…"/>
          <p:cNvSpPr txBox="1"/>
          <p:nvPr>
            <p:ph type="body" idx="1"/>
          </p:nvPr>
        </p:nvSpPr>
        <p:spPr>
          <a:xfrm>
            <a:off x="1270000" y="4001514"/>
            <a:ext cx="21844000" cy="8432801"/>
          </a:xfrm>
          <a:prstGeom prst="rect">
            <a:avLst/>
          </a:prstGeom>
        </p:spPr>
        <p:txBody>
          <a:bodyPr/>
          <a:lstStyle/>
          <a:p>
            <a:pPr/>
            <a:r>
              <a:t>Many of you are already involved with these:</a:t>
            </a:r>
          </a:p>
          <a:p>
            <a:pPr lvl="1"/>
            <a:r>
              <a:t>Katharina Fleig: </a:t>
            </a:r>
            <a:r>
              <a:rPr i="1"/>
              <a:t>NLP-based learner assessment for feedback generation</a:t>
            </a:r>
          </a:p>
          <a:p>
            <a:pPr lvl="1"/>
            <a:r>
              <a:t>Lisa Minich: </a:t>
            </a:r>
            <a:r>
              <a:rPr i="1"/>
              <a:t>The Devolopment of a Teacher Dashboard for the FeedBook System</a:t>
            </a:r>
            <a:endParaRPr i="1"/>
          </a:p>
          <a:p>
            <a:pPr lvl="1"/>
            <a:r>
              <a:t>Plus working groups on </a:t>
            </a:r>
            <a:r>
              <a:rPr i="1"/>
              <a:t>Artificial Intelligence in Education</a:t>
            </a:r>
            <a:r>
              <a:t> (Xiaobin Chen) and </a:t>
            </a:r>
            <a:r>
              <a:rPr i="1"/>
              <a:t>analyzing log file data</a:t>
            </a:r>
            <a:r>
              <a:t> (Ines Pieronczyk)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But first"/>
          <p:cNvSpPr txBox="1"/>
          <p:nvPr>
            <p:ph type="title"/>
          </p:nvPr>
        </p:nvSpPr>
        <p:spPr>
          <a:prstGeom prst="rect">
            <a:avLst/>
          </a:prstGeom>
        </p:spPr>
        <p:txBody>
          <a:bodyPr/>
          <a:lstStyle/>
          <a:p>
            <a:pPr/>
            <a:r>
              <a:t>But first</a:t>
            </a:r>
          </a:p>
        </p:txBody>
      </p:sp>
      <p:sp>
        <p:nvSpPr>
          <p:cNvPr id="198" name="A s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story</a:t>
            </a:r>
          </a:p>
        </p:txBody>
      </p:sp>
      <p:sp>
        <p:nvSpPr>
          <p:cNvPr id="199" name="On a scale of 1-10 (please use the digits on your hands), how confident are you in your knowledge and capabilities regarding:…"/>
          <p:cNvSpPr txBox="1"/>
          <p:nvPr>
            <p:ph type="body" idx="1"/>
          </p:nvPr>
        </p:nvSpPr>
        <p:spPr>
          <a:xfrm>
            <a:off x="1270000" y="3886200"/>
            <a:ext cx="21844000" cy="8432800"/>
          </a:xfrm>
          <a:prstGeom prst="rect">
            <a:avLst/>
          </a:prstGeom>
        </p:spPr>
        <p:txBody>
          <a:bodyPr/>
          <a:lstStyle/>
          <a:p>
            <a:pPr marL="497331" indent="-497331" defTabSz="2170176">
              <a:spcBef>
                <a:spcPts val="2100"/>
              </a:spcBef>
              <a:defRPr sz="4272"/>
            </a:pPr>
            <a:r>
              <a:t>On a scale of 1-10 (please use the digits on your hands), </a:t>
            </a:r>
            <a:r>
              <a:rPr b="1"/>
              <a:t>how confident are you in your knowledge and capabilities regarding</a:t>
            </a:r>
            <a:r>
              <a:t>:</a:t>
            </a:r>
          </a:p>
          <a:p>
            <a:pPr lvl="1" marL="994663" indent="-497331" defTabSz="2170176">
              <a:spcBef>
                <a:spcPts val="2100"/>
              </a:spcBef>
              <a:defRPr sz="4272"/>
            </a:pPr>
            <a:r>
              <a:t>Mathematics?</a:t>
            </a:r>
          </a:p>
          <a:p>
            <a:pPr lvl="1" marL="994663" indent="-497331" defTabSz="2170176">
              <a:spcBef>
                <a:spcPts val="2100"/>
              </a:spcBef>
              <a:defRPr sz="4272"/>
            </a:pPr>
            <a:r>
              <a:t>Science?</a:t>
            </a:r>
          </a:p>
          <a:p>
            <a:pPr lvl="1" marL="994663" indent="-497331" defTabSz="2170176">
              <a:spcBef>
                <a:spcPts val="2100"/>
              </a:spcBef>
              <a:defRPr sz="4272"/>
            </a:pPr>
            <a:r>
              <a:t>Statistics?</a:t>
            </a:r>
          </a:p>
          <a:p>
            <a:pPr lvl="1" marL="994663" indent="-497331" defTabSz="2170176">
              <a:spcBef>
                <a:spcPts val="2100"/>
              </a:spcBef>
              <a:defRPr sz="4272"/>
            </a:pPr>
            <a:r>
              <a:t>Programming?</a:t>
            </a:r>
          </a:p>
          <a:p>
            <a:pPr lvl="1" marL="994663" indent="-497331" defTabSz="2170176">
              <a:spcBef>
                <a:spcPts val="2100"/>
              </a:spcBef>
              <a:defRPr sz="4272"/>
            </a:pPr>
            <a:r>
              <a:t>Education:</a:t>
            </a:r>
          </a:p>
          <a:p>
            <a:pPr lvl="2" marL="1491995" indent="-497331" defTabSz="2170176">
              <a:spcBef>
                <a:spcPts val="2100"/>
              </a:spcBef>
              <a:defRPr sz="4272"/>
            </a:pPr>
            <a:r>
              <a:t>Educational research?</a:t>
            </a:r>
          </a:p>
          <a:p>
            <a:pPr lvl="2" marL="1491995" indent="-497331" defTabSz="2170176">
              <a:spcBef>
                <a:spcPts val="2100"/>
              </a:spcBef>
              <a:defRPr sz="4272"/>
            </a:pPr>
            <a:r>
              <a:t>Educational systems?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